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79" r:id="rId3"/>
    <p:sldId id="304" r:id="rId4"/>
    <p:sldId id="319" r:id="rId5"/>
    <p:sldId id="288" r:id="rId6"/>
    <p:sldId id="259" r:id="rId7"/>
    <p:sldId id="261" r:id="rId8"/>
    <p:sldId id="281" r:id="rId9"/>
    <p:sldId id="262" r:id="rId10"/>
    <p:sldId id="266" r:id="rId11"/>
    <p:sldId id="264" r:id="rId12"/>
    <p:sldId id="263" r:id="rId13"/>
    <p:sldId id="270" r:id="rId14"/>
    <p:sldId id="282" r:id="rId15"/>
    <p:sldId id="273" r:id="rId16"/>
    <p:sldId id="272" r:id="rId17"/>
    <p:sldId id="294" r:id="rId18"/>
    <p:sldId id="271" r:id="rId19"/>
    <p:sldId id="269" r:id="rId20"/>
    <p:sldId id="268" r:id="rId21"/>
    <p:sldId id="267" r:id="rId22"/>
    <p:sldId id="280" r:id="rId23"/>
    <p:sldId id="265" r:id="rId24"/>
    <p:sldId id="328" r:id="rId25"/>
    <p:sldId id="285" r:id="rId26"/>
    <p:sldId id="286" r:id="rId27"/>
    <p:sldId id="284" r:id="rId28"/>
    <p:sldId id="274" r:id="rId29"/>
    <p:sldId id="287" r:id="rId30"/>
    <p:sldId id="283" r:id="rId31"/>
    <p:sldId id="278" r:id="rId32"/>
    <p:sldId id="289" r:id="rId33"/>
    <p:sldId id="291" r:id="rId34"/>
    <p:sldId id="290" r:id="rId35"/>
    <p:sldId id="277" r:id="rId36"/>
    <p:sldId id="292" r:id="rId37"/>
    <p:sldId id="301" r:id="rId38"/>
    <p:sldId id="293" r:id="rId39"/>
    <p:sldId id="302" r:id="rId40"/>
    <p:sldId id="295" r:id="rId41"/>
    <p:sldId id="296" r:id="rId42"/>
    <p:sldId id="297" r:id="rId43"/>
    <p:sldId id="298" r:id="rId44"/>
    <p:sldId id="299" r:id="rId45"/>
    <p:sldId id="300" r:id="rId46"/>
    <p:sldId id="276" r:id="rId47"/>
    <p:sldId id="312" r:id="rId48"/>
    <p:sldId id="311" r:id="rId49"/>
    <p:sldId id="310" r:id="rId50"/>
    <p:sldId id="309" r:id="rId51"/>
    <p:sldId id="318" r:id="rId52"/>
    <p:sldId id="308" r:id="rId53"/>
    <p:sldId id="307" r:id="rId54"/>
    <p:sldId id="316" r:id="rId55"/>
    <p:sldId id="315" r:id="rId56"/>
    <p:sldId id="313" r:id="rId57"/>
    <p:sldId id="317" r:id="rId58"/>
    <p:sldId id="314" r:id="rId59"/>
    <p:sldId id="324" r:id="rId60"/>
    <p:sldId id="306" r:id="rId61"/>
    <p:sldId id="326" r:id="rId62"/>
    <p:sldId id="320" r:id="rId63"/>
    <p:sldId id="321" r:id="rId64"/>
    <p:sldId id="322" r:id="rId65"/>
    <p:sldId id="323" r:id="rId66"/>
    <p:sldId id="305" r:id="rId67"/>
    <p:sldId id="327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127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B30A5-3803-4327-98E2-AD11E37D9E9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8107-01E5-4B9B-81DE-F0A72935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7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48107-01E5-4B9B-81DE-F0A72935FF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3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5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1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2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9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8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8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2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5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9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glenn.heaney@calverthealthmed.org" TargetMode="Externa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ublic Relations\MARKETING\PROJECT FILES\Marketing\ReBranding\Templates\PotentialPP\template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600200"/>
            <a:ext cx="7239000" cy="1470025"/>
          </a:xfrm>
        </p:spPr>
        <p:txBody>
          <a:bodyPr/>
          <a:lstStyle/>
          <a:p>
            <a:r>
              <a:rPr lang="en-US" dirty="0"/>
              <a:t>MEDITECH Expanse</a:t>
            </a:r>
            <a:br>
              <a:rPr lang="en-US" dirty="0"/>
            </a:br>
            <a:r>
              <a:rPr lang="en-US" dirty="0"/>
              <a:t>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276600"/>
            <a:ext cx="6400800" cy="1752600"/>
          </a:xfrm>
        </p:spPr>
        <p:txBody>
          <a:bodyPr/>
          <a:lstStyle/>
          <a:p>
            <a:r>
              <a:rPr lang="en-US" dirty="0"/>
              <a:t>Web Based HER</a:t>
            </a:r>
          </a:p>
          <a:p>
            <a:r>
              <a:rPr lang="en-US" b="1" u="sng" dirty="0"/>
              <a:t>MUST</a:t>
            </a:r>
            <a:r>
              <a:rPr lang="en-US" dirty="0"/>
              <a:t> be viewed as a Slide Show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4" y="368799"/>
            <a:ext cx="4495800" cy="7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3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Orders View</a:t>
            </a:r>
            <a:br>
              <a:rPr lang="en-US" dirty="0"/>
            </a:br>
            <a:r>
              <a:rPr lang="en-US" sz="3100" dirty="0"/>
              <a:t>*Rarely useful*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more difficult way to find orders</a:t>
            </a:r>
          </a:p>
          <a:p>
            <a:r>
              <a:rPr lang="en-US" sz="2400" dirty="0"/>
              <a:t>Clicking a category expands the category</a:t>
            </a:r>
          </a:p>
          <a:p>
            <a:r>
              <a:rPr lang="en-US" sz="2400" dirty="0"/>
              <a:t>Clicking on a subcategory expands the subcategory</a:t>
            </a:r>
          </a:p>
          <a:p>
            <a:r>
              <a:rPr lang="en-US" sz="2400" dirty="0"/>
              <a:t>Finally the orders are revealed and selectable</a:t>
            </a:r>
          </a:p>
          <a:p>
            <a:pPr lvl="1"/>
            <a:r>
              <a:rPr lang="en-US" sz="1800" dirty="0"/>
              <a:t>Scroll to find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9E0E4C-12FD-4152-B064-06F55FC44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11" y="3613251"/>
            <a:ext cx="8225589" cy="25289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C6E668-A6AC-4A20-B44D-30441628D68E}"/>
              </a:ext>
            </a:extLst>
          </p:cNvPr>
          <p:cNvSpPr/>
          <p:nvPr/>
        </p:nvSpPr>
        <p:spPr>
          <a:xfrm>
            <a:off x="457200" y="3863181"/>
            <a:ext cx="8233611" cy="17541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1E490-9840-4782-B953-8A7548A05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91145"/>
            <a:ext cx="8225589" cy="24510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9BC68D-04E3-416A-A465-9046F2E81B4C}"/>
              </a:ext>
            </a:extLst>
          </p:cNvPr>
          <p:cNvSpPr/>
          <p:nvPr/>
        </p:nvSpPr>
        <p:spPr>
          <a:xfrm>
            <a:off x="457200" y="4267200"/>
            <a:ext cx="8153400" cy="17541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C92A2-66C4-410E-A5EB-37AE22641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89" y="3675103"/>
            <a:ext cx="8243057" cy="24510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C4FE72-3170-42C4-A98E-787663C5E5E0}"/>
              </a:ext>
            </a:extLst>
          </p:cNvPr>
          <p:cNvSpPr/>
          <p:nvPr/>
        </p:nvSpPr>
        <p:spPr>
          <a:xfrm>
            <a:off x="461211" y="4267200"/>
            <a:ext cx="8221578" cy="178445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5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use is to find and set favorites</a:t>
            </a:r>
          </a:p>
          <a:p>
            <a:r>
              <a:rPr lang="en-US" dirty="0"/>
              <a:t>By Frequency</a:t>
            </a:r>
          </a:p>
          <a:p>
            <a:pPr lvl="1"/>
            <a:r>
              <a:rPr lang="en-US" dirty="0"/>
              <a:t>Useful after a period of time using Expanse Web</a:t>
            </a:r>
          </a:p>
          <a:p>
            <a:pPr lvl="2"/>
            <a:r>
              <a:rPr lang="en-US" dirty="0"/>
              <a:t>Find (and make favorites) all frequently used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722E9A-5BAF-4540-AB8C-8A8026367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34715"/>
            <a:ext cx="8229600" cy="1985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AC4ED3-828B-477A-9968-202B2C615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1" y="4343401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3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Type into the search box</a:t>
            </a:r>
          </a:p>
          <a:p>
            <a:pPr lvl="1"/>
            <a:r>
              <a:rPr lang="en-US" sz="2400" dirty="0"/>
              <a:t>Results will display after brief pause (Don’t use “Enter”)</a:t>
            </a:r>
          </a:p>
          <a:p>
            <a:r>
              <a:rPr lang="en-US" sz="2800" dirty="0"/>
              <a:t>Indicator of order type</a:t>
            </a:r>
          </a:p>
          <a:p>
            <a:r>
              <a:rPr lang="en-US" sz="2800" dirty="0"/>
              <a:t>Add to Process orders **Not Recommended**</a:t>
            </a:r>
          </a:p>
          <a:p>
            <a:r>
              <a:rPr lang="en-US" sz="2800" dirty="0"/>
              <a:t>Open options – click anywhere on the indicated bar</a:t>
            </a:r>
          </a:p>
          <a:p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CBE215-D136-4C5F-A94D-101838EC8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39536"/>
            <a:ext cx="8229600" cy="10866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2B0809-C650-4640-A98A-0B5999E1FD6A}"/>
              </a:ext>
            </a:extLst>
          </p:cNvPr>
          <p:cNvSpPr/>
          <p:nvPr/>
        </p:nvSpPr>
        <p:spPr>
          <a:xfrm>
            <a:off x="2590800" y="5039536"/>
            <a:ext cx="1219200" cy="3706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DFEFB3-F877-44DD-B880-FD292B347918}"/>
              </a:ext>
            </a:extLst>
          </p:cNvPr>
          <p:cNvSpPr/>
          <p:nvPr/>
        </p:nvSpPr>
        <p:spPr>
          <a:xfrm>
            <a:off x="457200" y="5430449"/>
            <a:ext cx="2286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4AF932-9554-4A2A-BC7F-347CAC573413}"/>
              </a:ext>
            </a:extLst>
          </p:cNvPr>
          <p:cNvSpPr/>
          <p:nvPr/>
        </p:nvSpPr>
        <p:spPr>
          <a:xfrm>
            <a:off x="685800" y="5410200"/>
            <a:ext cx="228600" cy="32504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726769-67D5-4079-9BF6-2F3627CFEA32}"/>
              </a:ext>
            </a:extLst>
          </p:cNvPr>
          <p:cNvSpPr/>
          <p:nvPr/>
        </p:nvSpPr>
        <p:spPr>
          <a:xfrm>
            <a:off x="914400" y="5410200"/>
            <a:ext cx="7620000" cy="3706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9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Filter Options</a:t>
            </a:r>
            <a:br>
              <a:rPr lang="en-US" dirty="0"/>
            </a:br>
            <a:r>
              <a:rPr lang="en-US" sz="3100" dirty="0"/>
              <a:t>Rarely Changed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Order Type/Category may be selected</a:t>
            </a:r>
          </a:p>
          <a:p>
            <a:pPr lvl="1"/>
            <a:r>
              <a:rPr lang="en-US" dirty="0"/>
              <a:t>“All” defaults</a:t>
            </a:r>
          </a:p>
          <a:p>
            <a:r>
              <a:rPr lang="en-US" dirty="0"/>
              <a:t>Patient Age filter</a:t>
            </a:r>
          </a:p>
          <a:p>
            <a:pPr lvl="1"/>
            <a:r>
              <a:rPr lang="en-US" dirty="0"/>
              <a:t>Defaulted to On</a:t>
            </a:r>
          </a:p>
          <a:p>
            <a:pPr lvl="1"/>
            <a:r>
              <a:rPr lang="en-US" dirty="0"/>
              <a:t>Age defined orders </a:t>
            </a:r>
          </a:p>
          <a:p>
            <a:pPr lvl="2"/>
            <a:r>
              <a:rPr lang="en-US" dirty="0"/>
              <a:t>will appear as appropriate</a:t>
            </a:r>
          </a:p>
          <a:p>
            <a:r>
              <a:rPr lang="en-US" dirty="0"/>
              <a:t>Weight filter</a:t>
            </a:r>
          </a:p>
          <a:p>
            <a:pPr lvl="1"/>
            <a:r>
              <a:rPr lang="en-US" dirty="0"/>
              <a:t>Defaulted to On</a:t>
            </a:r>
          </a:p>
          <a:p>
            <a:pPr lvl="1"/>
            <a:r>
              <a:rPr lang="en-US" dirty="0"/>
              <a:t>Weight defined orders </a:t>
            </a:r>
          </a:p>
          <a:p>
            <a:pPr lvl="2"/>
            <a:r>
              <a:rPr lang="en-US" dirty="0"/>
              <a:t>will appear as appropriate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6FE26D-971C-4131-A345-F2A73F491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364869"/>
            <a:ext cx="1600200" cy="17612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D2C04C-8232-4A94-A301-DF88D01723A9}"/>
              </a:ext>
            </a:extLst>
          </p:cNvPr>
          <p:cNvSpPr/>
          <p:nvPr/>
        </p:nvSpPr>
        <p:spPr>
          <a:xfrm>
            <a:off x="7074568" y="4625182"/>
            <a:ext cx="1143000" cy="1447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2CF693-EE4E-4208-9FCE-958AA2FFC579}"/>
              </a:ext>
            </a:extLst>
          </p:cNvPr>
          <p:cNvSpPr/>
          <p:nvPr/>
        </p:nvSpPr>
        <p:spPr>
          <a:xfrm>
            <a:off x="7886700" y="4364869"/>
            <a:ext cx="495300" cy="2071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6CA695-CB3A-49C4-96C9-A54B71CF3E96}"/>
              </a:ext>
            </a:extLst>
          </p:cNvPr>
          <p:cNvSpPr/>
          <p:nvPr/>
        </p:nvSpPr>
        <p:spPr>
          <a:xfrm>
            <a:off x="8382000" y="4364869"/>
            <a:ext cx="316832" cy="2071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0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BBBC98-F7F6-4494-885A-A0C664894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Basic order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78F62-D95B-4A5E-BDE1-3E9B22419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  <a:p>
            <a:r>
              <a:rPr lang="en-US" dirty="0"/>
              <a:t>Submit and Sign</a:t>
            </a:r>
          </a:p>
        </p:txBody>
      </p:sp>
    </p:spTree>
    <p:extLst>
      <p:ext uri="{BB962C8B-B14F-4D97-AF65-F5344CB8AC3E}">
        <p14:creationId xmlns:p14="http://schemas.microsoft.com/office/powerpoint/2010/main" val="235412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Frequencies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Frequency is the first selection for non-medications</a:t>
            </a:r>
          </a:p>
          <a:p>
            <a:r>
              <a:rPr lang="en-US" sz="2400" dirty="0"/>
              <a:t>STAT – Today and now</a:t>
            </a:r>
          </a:p>
          <a:p>
            <a:pPr lvl="1"/>
            <a:r>
              <a:rPr lang="en-US" sz="2000" dirty="0"/>
              <a:t>No options if made a Favorite</a:t>
            </a:r>
          </a:p>
          <a:p>
            <a:r>
              <a:rPr lang="en-US" sz="2400" dirty="0"/>
              <a:t>Routine – Defaults to today and now (may be changed)</a:t>
            </a:r>
          </a:p>
          <a:p>
            <a:pPr lvl="1"/>
            <a:r>
              <a:rPr lang="en-US" sz="2000" dirty="0"/>
              <a:t>No options if made a Favorite</a:t>
            </a:r>
          </a:p>
          <a:p>
            <a:r>
              <a:rPr lang="en-US" sz="2400" dirty="0"/>
              <a:t>Daily-Lab – Defaults to next Scheduled Day/time</a:t>
            </a:r>
          </a:p>
          <a:p>
            <a:pPr lvl="1"/>
            <a:r>
              <a:rPr lang="en-US" sz="2000" dirty="0"/>
              <a:t>Series type</a:t>
            </a:r>
          </a:p>
          <a:p>
            <a:pPr lvl="2"/>
            <a:r>
              <a:rPr lang="en-US" sz="1600" dirty="0"/>
              <a:t>Defaults to quantity of 1 (may be changed)</a:t>
            </a:r>
          </a:p>
          <a:p>
            <a:pPr lvl="1"/>
            <a:r>
              <a:rPr lang="en-US" sz="2000" dirty="0"/>
              <a:t>No options if made a favorite</a:t>
            </a:r>
          </a:p>
          <a:p>
            <a:pPr lvl="1"/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E7E52E-E77E-4F68-84A3-92D47A739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01525"/>
            <a:ext cx="8229600" cy="6246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DFC190-DB62-4B7D-A27D-AA7240B36A9B}"/>
              </a:ext>
            </a:extLst>
          </p:cNvPr>
          <p:cNvSpPr/>
          <p:nvPr/>
        </p:nvSpPr>
        <p:spPr>
          <a:xfrm>
            <a:off x="609600" y="5638800"/>
            <a:ext cx="685800" cy="4873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Date/Time Selection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Clicking on the Date/Time field opens a popup box</a:t>
            </a:r>
          </a:p>
          <a:p>
            <a:r>
              <a:rPr lang="en-US" sz="2400" dirty="0"/>
              <a:t>Date section</a:t>
            </a:r>
          </a:p>
          <a:p>
            <a:r>
              <a:rPr lang="en-US" sz="2400" dirty="0"/>
              <a:t>Hour section (with AM/PM selection)</a:t>
            </a:r>
          </a:p>
          <a:p>
            <a:r>
              <a:rPr lang="en-US" sz="2400" dirty="0"/>
              <a:t>Minutes (5 minute increments)</a:t>
            </a:r>
          </a:p>
          <a:p>
            <a:r>
              <a:rPr lang="en-US" sz="2400" dirty="0"/>
              <a:t>“Today Now” button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951C3D-08E8-4D37-A5FB-AF22872AB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540" y="3240907"/>
            <a:ext cx="3648260" cy="243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EF1BB4-6AC1-4CEB-8CA8-0533E5709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679636"/>
            <a:ext cx="8229600" cy="4465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576066-B978-4DB9-9F1E-CE13849A4B9C}"/>
              </a:ext>
            </a:extLst>
          </p:cNvPr>
          <p:cNvSpPr/>
          <p:nvPr/>
        </p:nvSpPr>
        <p:spPr>
          <a:xfrm>
            <a:off x="5257800" y="5857592"/>
            <a:ext cx="1600200" cy="2232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3ADD7C-25C3-433B-B33A-5387792DC099}"/>
              </a:ext>
            </a:extLst>
          </p:cNvPr>
          <p:cNvSpPr/>
          <p:nvPr/>
        </p:nvSpPr>
        <p:spPr>
          <a:xfrm>
            <a:off x="5257800" y="3810000"/>
            <a:ext cx="1828800" cy="113779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178B11-C843-4ED9-A087-287A9424938C}"/>
              </a:ext>
            </a:extLst>
          </p:cNvPr>
          <p:cNvSpPr/>
          <p:nvPr/>
        </p:nvSpPr>
        <p:spPr>
          <a:xfrm>
            <a:off x="7086600" y="3810000"/>
            <a:ext cx="1524000" cy="53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E8736B-AA6C-4790-A8BB-67F99CB68CC3}"/>
              </a:ext>
            </a:extLst>
          </p:cNvPr>
          <p:cNvSpPr/>
          <p:nvPr/>
        </p:nvSpPr>
        <p:spPr>
          <a:xfrm>
            <a:off x="7086600" y="4343400"/>
            <a:ext cx="1524000" cy="53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3B7258-323C-4A3A-80F8-D3564AE7F213}"/>
              </a:ext>
            </a:extLst>
          </p:cNvPr>
          <p:cNvSpPr/>
          <p:nvPr/>
        </p:nvSpPr>
        <p:spPr>
          <a:xfrm>
            <a:off x="6477000" y="5146236"/>
            <a:ext cx="838200" cy="2639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Date/Time Selection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Clicking on the Date/Time field opens a popup box</a:t>
            </a:r>
          </a:p>
          <a:p>
            <a:r>
              <a:rPr lang="en-US" sz="2400" dirty="0"/>
              <a:t>Date section</a:t>
            </a:r>
          </a:p>
          <a:p>
            <a:r>
              <a:rPr lang="en-US" sz="2400" dirty="0"/>
              <a:t>Hour section (with AM/PM selection)</a:t>
            </a:r>
          </a:p>
          <a:p>
            <a:r>
              <a:rPr lang="en-US" sz="2400" dirty="0"/>
              <a:t>Minutes (5 minute increments)</a:t>
            </a:r>
          </a:p>
          <a:p>
            <a:r>
              <a:rPr lang="en-US" sz="2400" dirty="0"/>
              <a:t>“Today Now” button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951C3D-08E8-4D37-A5FB-AF22872AB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540" y="3240907"/>
            <a:ext cx="3648260" cy="243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EF1BB4-6AC1-4CEB-8CA8-0533E5709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679636"/>
            <a:ext cx="8229600" cy="4465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576066-B978-4DB9-9F1E-CE13849A4B9C}"/>
              </a:ext>
            </a:extLst>
          </p:cNvPr>
          <p:cNvSpPr/>
          <p:nvPr/>
        </p:nvSpPr>
        <p:spPr>
          <a:xfrm>
            <a:off x="5257800" y="5857592"/>
            <a:ext cx="1600200" cy="2232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3ADD7C-25C3-433B-B33A-5387792DC099}"/>
              </a:ext>
            </a:extLst>
          </p:cNvPr>
          <p:cNvSpPr/>
          <p:nvPr/>
        </p:nvSpPr>
        <p:spPr>
          <a:xfrm>
            <a:off x="5257800" y="3810000"/>
            <a:ext cx="1828800" cy="113779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178B11-C843-4ED9-A087-287A9424938C}"/>
              </a:ext>
            </a:extLst>
          </p:cNvPr>
          <p:cNvSpPr/>
          <p:nvPr/>
        </p:nvSpPr>
        <p:spPr>
          <a:xfrm>
            <a:off x="7086600" y="3810000"/>
            <a:ext cx="1524000" cy="53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E8736B-AA6C-4790-A8BB-67F99CB68CC3}"/>
              </a:ext>
            </a:extLst>
          </p:cNvPr>
          <p:cNvSpPr/>
          <p:nvPr/>
        </p:nvSpPr>
        <p:spPr>
          <a:xfrm>
            <a:off x="7086600" y="4343400"/>
            <a:ext cx="1524000" cy="53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3B7258-323C-4A3A-80F8-D3564AE7F213}"/>
              </a:ext>
            </a:extLst>
          </p:cNvPr>
          <p:cNvSpPr/>
          <p:nvPr/>
        </p:nvSpPr>
        <p:spPr>
          <a:xfrm>
            <a:off x="6477000" y="5146236"/>
            <a:ext cx="838200" cy="2639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Options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Clicking the series #, allows for an increase in the number of sequential orders</a:t>
            </a:r>
          </a:p>
          <a:p>
            <a:r>
              <a:rPr lang="en-US" sz="2400" dirty="0"/>
              <a:t>Clicking the “Daily” Frequency</a:t>
            </a:r>
          </a:p>
          <a:p>
            <a:pPr lvl="1"/>
            <a:r>
              <a:rPr lang="en-US" sz="2000" dirty="0"/>
              <a:t>Allows to search for other frequencies</a:t>
            </a:r>
          </a:p>
          <a:p>
            <a:pPr lvl="1"/>
            <a:r>
              <a:rPr lang="en-US" sz="2000" dirty="0"/>
              <a:t>Type BID and BID option is available</a:t>
            </a:r>
          </a:p>
          <a:p>
            <a:pPr lvl="2"/>
            <a:r>
              <a:rPr lang="en-US" sz="1800" dirty="0"/>
              <a:t>Q6H, Q6HR, </a:t>
            </a:r>
            <a:r>
              <a:rPr lang="en-US" sz="1800" dirty="0" err="1"/>
              <a:t>Etc</a:t>
            </a: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8E0FE-D1AE-4648-8860-60B1F8AEF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13633"/>
            <a:ext cx="8229600" cy="1112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84B544-F07B-4981-931B-E3582B2B2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364377"/>
            <a:ext cx="1066800" cy="773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8D0BD-8511-4CED-89A0-6D40189AA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284274"/>
            <a:ext cx="1338406" cy="10670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0ACC4D-70AB-4C03-A0AE-19E064380FE0}"/>
              </a:ext>
            </a:extLst>
          </p:cNvPr>
          <p:cNvSpPr/>
          <p:nvPr/>
        </p:nvSpPr>
        <p:spPr>
          <a:xfrm>
            <a:off x="5791200" y="3284274"/>
            <a:ext cx="1338406" cy="29712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Dropdown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Click the Details Dropdown to expand the details section</a:t>
            </a:r>
          </a:p>
          <a:p>
            <a:r>
              <a:rPr lang="en-US" sz="2000" dirty="0"/>
              <a:t>Details section appears (Fields vary based on order)</a:t>
            </a:r>
          </a:p>
          <a:p>
            <a:r>
              <a:rPr lang="en-US" sz="2000" dirty="0"/>
              <a:t>Problem – only complete if required (rare)</a:t>
            </a:r>
          </a:p>
          <a:p>
            <a:r>
              <a:rPr lang="en-US" sz="2000" dirty="0"/>
              <a:t>Rarely – Required fields are here</a:t>
            </a:r>
          </a:p>
          <a:p>
            <a:pPr lvl="1"/>
            <a:r>
              <a:rPr lang="en-US" sz="1600" dirty="0"/>
              <a:t>More useful fields with medication orders</a:t>
            </a:r>
          </a:p>
          <a:p>
            <a:r>
              <a:rPr lang="en-US" sz="2000" dirty="0"/>
              <a:t>Click Details Dropdown (reverse) to collapse the details 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171903-2761-4C5C-A580-CAEEEF606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58275"/>
            <a:ext cx="8229600" cy="4678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7858F2-8994-4957-A24C-45689158935A}"/>
              </a:ext>
            </a:extLst>
          </p:cNvPr>
          <p:cNvSpPr/>
          <p:nvPr/>
        </p:nvSpPr>
        <p:spPr>
          <a:xfrm>
            <a:off x="609600" y="5943600"/>
            <a:ext cx="152400" cy="1825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82772-8F01-45C5-96C8-07BFC5466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27685"/>
            <a:ext cx="8229600" cy="22926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CDD6C0-2A8E-4AE7-80B7-29D944F8F43A}"/>
              </a:ext>
            </a:extLst>
          </p:cNvPr>
          <p:cNvSpPr/>
          <p:nvPr/>
        </p:nvSpPr>
        <p:spPr>
          <a:xfrm>
            <a:off x="609600" y="4191000"/>
            <a:ext cx="71628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F6C58B-5699-4650-B436-7B30D7480C5E}"/>
              </a:ext>
            </a:extLst>
          </p:cNvPr>
          <p:cNvSpPr/>
          <p:nvPr/>
        </p:nvSpPr>
        <p:spPr>
          <a:xfrm>
            <a:off x="609600" y="4495800"/>
            <a:ext cx="3962400" cy="14419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B77A30-15A3-4F3C-B120-7622986C54B7}"/>
              </a:ext>
            </a:extLst>
          </p:cNvPr>
          <p:cNvSpPr/>
          <p:nvPr/>
        </p:nvSpPr>
        <p:spPr>
          <a:xfrm>
            <a:off x="609600" y="5937766"/>
            <a:ext cx="152400" cy="1942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4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520A1C-F2A2-4C58-8FE7-6EEEC76D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BA401-8CA3-4957-A695-650E84839D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Headers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Enter Order Screen</a:t>
            </a:r>
          </a:p>
          <a:p>
            <a:r>
              <a:rPr lang="en-US" dirty="0"/>
              <a:t>A Basic Order</a:t>
            </a:r>
          </a:p>
          <a:p>
            <a:r>
              <a:rPr lang="en-US" dirty="0"/>
              <a:t>A Medication Order</a:t>
            </a:r>
          </a:p>
          <a:p>
            <a:r>
              <a:rPr lang="en-US" dirty="0"/>
              <a:t>Order Sets</a:t>
            </a:r>
          </a:p>
          <a:p>
            <a:r>
              <a:rPr lang="en-US" dirty="0"/>
              <a:t>Transfer Routine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8A254-B662-409E-9EF8-14D0EF17BD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  <a:p>
            <a:r>
              <a:rPr lang="en-US" dirty="0"/>
              <a:t>Slide 5</a:t>
            </a:r>
          </a:p>
          <a:p>
            <a:r>
              <a:rPr lang="en-US" dirty="0"/>
              <a:t>Slide 8</a:t>
            </a:r>
          </a:p>
          <a:p>
            <a:r>
              <a:rPr lang="en-US" dirty="0"/>
              <a:t>Slide 14</a:t>
            </a:r>
          </a:p>
          <a:p>
            <a:r>
              <a:rPr lang="en-US" dirty="0"/>
              <a:t>Slide 22</a:t>
            </a:r>
          </a:p>
          <a:p>
            <a:r>
              <a:rPr lang="en-US" dirty="0"/>
              <a:t>Slide 35</a:t>
            </a:r>
          </a:p>
          <a:p>
            <a:r>
              <a:rPr lang="en-US" dirty="0"/>
              <a:t>Slide 51</a:t>
            </a:r>
          </a:p>
        </p:txBody>
      </p:sp>
    </p:spTree>
    <p:extLst>
      <p:ext uri="{BB962C8B-B14F-4D97-AF65-F5344CB8AC3E}">
        <p14:creationId xmlns:p14="http://schemas.microsoft.com/office/powerpoint/2010/main" val="3775637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Screen Features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 selecting “Enter” the headers are hidden to expand the working area</a:t>
            </a:r>
          </a:p>
          <a:p>
            <a:r>
              <a:rPr lang="en-US" sz="2400" dirty="0"/>
              <a:t>Clicking the down arrow reveals the headers</a:t>
            </a:r>
          </a:p>
          <a:p>
            <a:r>
              <a:rPr lang="en-US" sz="2400" dirty="0"/>
              <a:t>“Process Orders” header available once orders have been selected</a:t>
            </a:r>
          </a:p>
          <a:p>
            <a:pPr lvl="1"/>
            <a:r>
              <a:rPr lang="en-US" sz="2000" dirty="0"/>
              <a:t>Only useful to edit previously selected orders</a:t>
            </a:r>
          </a:p>
          <a:p>
            <a:r>
              <a:rPr lang="en-US" sz="2400" dirty="0"/>
              <a:t>“Submit” – displays total # of orders selected</a:t>
            </a:r>
          </a:p>
          <a:p>
            <a:pPr lvl="1"/>
            <a:r>
              <a:rPr lang="en-US" sz="1800" dirty="0"/>
              <a:t>Functions like “Shopping Cart” on Amazon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E8A27D-F2A0-4DFF-9890-CA90C1A8E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11" y="4724959"/>
            <a:ext cx="8225589" cy="14012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1BBCA5-3A46-4DE2-A251-6A3EB88C957B}"/>
              </a:ext>
            </a:extLst>
          </p:cNvPr>
          <p:cNvSpPr/>
          <p:nvPr/>
        </p:nvSpPr>
        <p:spPr>
          <a:xfrm>
            <a:off x="457200" y="4724959"/>
            <a:ext cx="152400" cy="22804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939C44-8E1F-45DE-AFC5-4851AD21AB82}"/>
              </a:ext>
            </a:extLst>
          </p:cNvPr>
          <p:cNvSpPr/>
          <p:nvPr/>
        </p:nvSpPr>
        <p:spPr>
          <a:xfrm>
            <a:off x="7315200" y="4724959"/>
            <a:ext cx="1367589" cy="30424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60DE01-0DFC-4702-A347-B528F51F7BD6}"/>
              </a:ext>
            </a:extLst>
          </p:cNvPr>
          <p:cNvSpPr/>
          <p:nvPr/>
        </p:nvSpPr>
        <p:spPr>
          <a:xfrm>
            <a:off x="4343400" y="4953000"/>
            <a:ext cx="17526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Screen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selected orders display for review</a:t>
            </a:r>
          </a:p>
          <a:p>
            <a:r>
              <a:rPr lang="en-US" dirty="0"/>
              <a:t>Any (or all) orders may be deselected</a:t>
            </a:r>
          </a:p>
          <a:p>
            <a:r>
              <a:rPr lang="en-US" dirty="0"/>
              <a:t>Removed orders may be reinstated</a:t>
            </a:r>
          </a:p>
          <a:p>
            <a:pPr lvl="1"/>
            <a:r>
              <a:rPr lang="en-US" dirty="0"/>
              <a:t>Note the order count decreased to 1</a:t>
            </a:r>
          </a:p>
          <a:p>
            <a:r>
              <a:rPr lang="en-US" dirty="0"/>
              <a:t>Clicking “Save” allows you to enter your sign PIN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94501D-C959-4A1C-BAA0-8F96361CB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10549"/>
            <a:ext cx="8229600" cy="1115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CA8761-450D-4B91-97AF-B44FD378B36F}"/>
              </a:ext>
            </a:extLst>
          </p:cNvPr>
          <p:cNvSpPr/>
          <p:nvPr/>
        </p:nvSpPr>
        <p:spPr>
          <a:xfrm>
            <a:off x="7391400" y="5486400"/>
            <a:ext cx="381000" cy="53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1E135-58F4-44A0-A68D-8506E1F6E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42886"/>
            <a:ext cx="8229600" cy="12832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A7EB7B-F8DE-4FEE-A129-436890BE1466}"/>
              </a:ext>
            </a:extLst>
          </p:cNvPr>
          <p:cNvSpPr/>
          <p:nvPr/>
        </p:nvSpPr>
        <p:spPr>
          <a:xfrm>
            <a:off x="7391400" y="5484524"/>
            <a:ext cx="381000" cy="30480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6B1A24-F916-4A9E-885B-D0B9DBEA6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125714"/>
            <a:ext cx="1267161" cy="26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C820B-595C-47C7-A241-136BD6143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Medication Order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8ECB6-18BC-4A2A-92CF-678F3DE5C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  <a:p>
            <a:r>
              <a:rPr lang="en-US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704716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Orders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Searching for Lasix (generic/brand names are both searchable)</a:t>
            </a:r>
          </a:p>
          <a:p>
            <a:r>
              <a:rPr lang="en-US" sz="2400" dirty="0"/>
              <a:t>IM/IV/PO options</a:t>
            </a:r>
          </a:p>
          <a:p>
            <a:pPr lvl="1"/>
            <a:r>
              <a:rPr lang="en-US" sz="2000" dirty="0"/>
              <a:t>Displays only the options selected</a:t>
            </a:r>
          </a:p>
          <a:p>
            <a:pPr lvl="1"/>
            <a:r>
              <a:rPr lang="en-US" sz="2000" dirty="0"/>
              <a:t>Clicking outside buttons displays ALL options</a:t>
            </a:r>
          </a:p>
          <a:p>
            <a:r>
              <a:rPr lang="en-US" sz="2400" dirty="0"/>
              <a:t>Solutions (with concentrations)</a:t>
            </a:r>
          </a:p>
          <a:p>
            <a:r>
              <a:rPr lang="en-US" sz="2400" dirty="0"/>
              <a:t>Drips are clearly indicated</a:t>
            </a:r>
          </a:p>
          <a:p>
            <a:r>
              <a:rPr lang="en-US" sz="2400" b="1" dirty="0"/>
              <a:t>ED specific Medications always start with “ED”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A2E5FF-8807-42C8-B0F1-E0AC33705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96393"/>
            <a:ext cx="8229600" cy="12297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D270FC-C213-4969-B4AB-0D5D9CC1AFD4}"/>
              </a:ext>
            </a:extLst>
          </p:cNvPr>
          <p:cNvSpPr/>
          <p:nvPr/>
        </p:nvSpPr>
        <p:spPr>
          <a:xfrm>
            <a:off x="1066800" y="5189065"/>
            <a:ext cx="990600" cy="14493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E274B-D290-4D0A-8571-9F29FEB47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962979"/>
            <a:ext cx="8229600" cy="1160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233871-86AC-44F2-9DE0-04E9C1E48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93994"/>
            <a:ext cx="8229600" cy="12297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D4E919-5CD9-4EC9-9140-84F979B4BB22}"/>
              </a:ext>
            </a:extLst>
          </p:cNvPr>
          <p:cNvSpPr/>
          <p:nvPr/>
        </p:nvSpPr>
        <p:spPr>
          <a:xfrm>
            <a:off x="457200" y="5334000"/>
            <a:ext cx="25908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C002C2-DFD6-415D-AFCE-021D3122AC7F}"/>
              </a:ext>
            </a:extLst>
          </p:cNvPr>
          <p:cNvSpPr/>
          <p:nvPr/>
        </p:nvSpPr>
        <p:spPr>
          <a:xfrm>
            <a:off x="457200" y="5715000"/>
            <a:ext cx="2590800" cy="1825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E936AC-FB86-40AB-9A22-156FBEAE53F6}"/>
              </a:ext>
            </a:extLst>
          </p:cNvPr>
          <p:cNvSpPr/>
          <p:nvPr/>
        </p:nvSpPr>
        <p:spPr>
          <a:xfrm>
            <a:off x="457200" y="5897562"/>
            <a:ext cx="2590800" cy="22620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Orders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ED specific rule</a:t>
            </a:r>
          </a:p>
          <a:p>
            <a:r>
              <a:rPr lang="en-US" sz="2400" dirty="0"/>
              <a:t>All your Medication Favorites should be the “ED” version</a:t>
            </a:r>
          </a:p>
          <a:p>
            <a:pPr lvl="1"/>
            <a:r>
              <a:rPr lang="en-US" sz="2000" dirty="0"/>
              <a:t>Pharmacy has built these specifically for the 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08D40-22ED-42F2-BA0C-5A2C902C0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12679"/>
            <a:ext cx="8229600" cy="21134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12FBF8-D021-4CD7-8ED1-3ECB2151517E}"/>
              </a:ext>
            </a:extLst>
          </p:cNvPr>
          <p:cNvSpPr/>
          <p:nvPr/>
        </p:nvSpPr>
        <p:spPr>
          <a:xfrm>
            <a:off x="457200" y="4983163"/>
            <a:ext cx="8229600" cy="3508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86514E-3136-4C6E-99E0-4AA23FC6257C}"/>
              </a:ext>
            </a:extLst>
          </p:cNvPr>
          <p:cNvSpPr/>
          <p:nvPr/>
        </p:nvSpPr>
        <p:spPr>
          <a:xfrm>
            <a:off x="914400" y="5029200"/>
            <a:ext cx="1524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C0A5CA-0C1B-4C8B-A0DB-6E189C8A6728}"/>
              </a:ext>
            </a:extLst>
          </p:cNvPr>
          <p:cNvSpPr/>
          <p:nvPr/>
        </p:nvSpPr>
        <p:spPr>
          <a:xfrm>
            <a:off x="8305800" y="5029200"/>
            <a:ext cx="304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Orders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Lasix PO has been selected with 10/20 mg options displaying</a:t>
            </a:r>
          </a:p>
          <a:p>
            <a:r>
              <a:rPr lang="en-US" sz="2400" dirty="0"/>
              <a:t>Dose/Route/Frequency are selected from list</a:t>
            </a:r>
          </a:p>
          <a:p>
            <a:pPr lvl="1"/>
            <a:r>
              <a:rPr lang="en-US" sz="2000" dirty="0"/>
              <a:t>Scheduled/Once/PRN</a:t>
            </a:r>
          </a:p>
          <a:p>
            <a:pPr lvl="1"/>
            <a:r>
              <a:rPr lang="en-US" sz="2000" dirty="0"/>
              <a:t>If scheduled, times display</a:t>
            </a:r>
          </a:p>
          <a:p>
            <a:r>
              <a:rPr lang="en-US" sz="2400" dirty="0"/>
              <a:t>Choosing “10 mg PO 0900 SCH”</a:t>
            </a:r>
          </a:p>
          <a:p>
            <a:pPr lvl="1"/>
            <a:r>
              <a:rPr lang="en-US" sz="2000" dirty="0"/>
              <a:t>Red (Check Box/Name/Details Drop arrow) flag required Information</a:t>
            </a:r>
          </a:p>
          <a:p>
            <a:pPr lvl="1"/>
            <a:r>
              <a:rPr lang="en-US" sz="2000" dirty="0"/>
              <a:t>“*” Indicates what details are required</a:t>
            </a:r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76E609-81AB-41F0-B3CD-D48490D0E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20817"/>
            <a:ext cx="8229600" cy="12053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D8835E-BCFA-49FF-A79E-B679DC13529A}"/>
              </a:ext>
            </a:extLst>
          </p:cNvPr>
          <p:cNvSpPr/>
          <p:nvPr/>
        </p:nvSpPr>
        <p:spPr>
          <a:xfrm>
            <a:off x="609600" y="5257800"/>
            <a:ext cx="1143000" cy="8683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61265-CF56-4E42-BBC4-D3C40E716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32494"/>
            <a:ext cx="8229600" cy="12936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28DBBB-770D-4DDC-868E-3B4B6DDB99D6}"/>
              </a:ext>
            </a:extLst>
          </p:cNvPr>
          <p:cNvSpPr/>
          <p:nvPr/>
        </p:nvSpPr>
        <p:spPr>
          <a:xfrm>
            <a:off x="609600" y="5410200"/>
            <a:ext cx="7620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Orders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Clinical Indications</a:t>
            </a:r>
          </a:p>
          <a:p>
            <a:pPr lvl="1"/>
            <a:r>
              <a:rPr lang="en-US" sz="2000" dirty="0"/>
              <a:t>Can be selected from drop down</a:t>
            </a:r>
          </a:p>
          <a:p>
            <a:pPr lvl="2"/>
            <a:r>
              <a:rPr lang="en-US" sz="1800" dirty="0"/>
              <a:t>Click anywhere in field for drop down</a:t>
            </a:r>
          </a:p>
          <a:p>
            <a:pPr lvl="1"/>
            <a:r>
              <a:rPr lang="en-US" sz="2000" dirty="0"/>
              <a:t>Can be typed/dictated</a:t>
            </a:r>
          </a:p>
          <a:p>
            <a:pPr lvl="2"/>
            <a:r>
              <a:rPr lang="en-US" sz="1800" dirty="0"/>
              <a:t>List will display if entry not on list</a:t>
            </a:r>
          </a:p>
          <a:p>
            <a:r>
              <a:rPr lang="en-US" sz="2400" dirty="0"/>
              <a:t>Green – All required fields completed</a:t>
            </a:r>
          </a:p>
          <a:p>
            <a:r>
              <a:rPr lang="en-US" sz="2400" dirty="0"/>
              <a:t>Note similar orders are flagged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76E609-81AB-41F0-B3CD-D48490D0E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20817"/>
            <a:ext cx="8229600" cy="12053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123AD4-7CAD-4DC4-930F-4ADD15009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22102"/>
            <a:ext cx="8229600" cy="13040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DBCDB7-4128-4F05-A1B2-E3404B6A0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822101"/>
            <a:ext cx="8229600" cy="13024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FF91A4-96DA-439B-985F-A966D9868571}"/>
              </a:ext>
            </a:extLst>
          </p:cNvPr>
          <p:cNvSpPr/>
          <p:nvPr/>
        </p:nvSpPr>
        <p:spPr>
          <a:xfrm>
            <a:off x="2362200" y="5715000"/>
            <a:ext cx="838200" cy="4095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Orders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Editing from the Order screen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*usually preferred to select the correct options initially (if available)</a:t>
            </a:r>
          </a:p>
          <a:p>
            <a:r>
              <a:rPr lang="en-US" sz="2400" dirty="0"/>
              <a:t>Dose can be edited (20 mg = 2 tabs; 5 mg = ½ tab)</a:t>
            </a:r>
          </a:p>
          <a:p>
            <a:r>
              <a:rPr lang="en-US" sz="2400" dirty="0"/>
              <a:t>Route can be edited (If appropriate)</a:t>
            </a:r>
          </a:p>
          <a:p>
            <a:r>
              <a:rPr lang="en-US" sz="2400" dirty="0"/>
              <a:t>Frequency can be edited</a:t>
            </a:r>
          </a:p>
          <a:p>
            <a:r>
              <a:rPr lang="en-US" sz="2400" dirty="0"/>
              <a:t>One/PRN/SCH/STAT options</a:t>
            </a:r>
          </a:p>
          <a:p>
            <a:pPr lvl="1"/>
            <a:r>
              <a:rPr lang="en-US" sz="2000" dirty="0"/>
              <a:t>Option must make sense with selected Frequency</a:t>
            </a:r>
          </a:p>
          <a:p>
            <a:r>
              <a:rPr lang="en-US" sz="2400" dirty="0"/>
              <a:t>Dose Calculator – For weight-based meds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D15933-7F86-41F3-A29A-701A46B24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846" y="5011582"/>
            <a:ext cx="4867954" cy="11145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37B4C4-A8D3-4381-BA65-FEE7585D5AA1}"/>
              </a:ext>
            </a:extLst>
          </p:cNvPr>
          <p:cNvSpPr/>
          <p:nvPr/>
        </p:nvSpPr>
        <p:spPr>
          <a:xfrm>
            <a:off x="5638800" y="5334000"/>
            <a:ext cx="6096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DB783F-EA9E-40C1-944D-1D266A9513B7}"/>
              </a:ext>
            </a:extLst>
          </p:cNvPr>
          <p:cNvSpPr/>
          <p:nvPr/>
        </p:nvSpPr>
        <p:spPr>
          <a:xfrm>
            <a:off x="6248400" y="5334000"/>
            <a:ext cx="2286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C7C7B0-FEC7-4392-A358-1235D680C8D1}"/>
              </a:ext>
            </a:extLst>
          </p:cNvPr>
          <p:cNvSpPr/>
          <p:nvPr/>
        </p:nvSpPr>
        <p:spPr>
          <a:xfrm>
            <a:off x="6477000" y="5334000"/>
            <a:ext cx="457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516520-C067-4177-9DE4-3C69AC9E5D7A}"/>
              </a:ext>
            </a:extLst>
          </p:cNvPr>
          <p:cNvSpPr/>
          <p:nvPr/>
        </p:nvSpPr>
        <p:spPr>
          <a:xfrm>
            <a:off x="6934200" y="5334000"/>
            <a:ext cx="3810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BFA4AE-6957-4601-AA77-8B2EEAD4AE0D}"/>
              </a:ext>
            </a:extLst>
          </p:cNvPr>
          <p:cNvSpPr/>
          <p:nvPr/>
        </p:nvSpPr>
        <p:spPr>
          <a:xfrm>
            <a:off x="7315200" y="5334000"/>
            <a:ext cx="3810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0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Medication Orders</a:t>
            </a:r>
            <a:br>
              <a:rPr lang="en-US" dirty="0"/>
            </a:br>
            <a:r>
              <a:rPr lang="en-US" sz="3600" dirty="0"/>
              <a:t>Details View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Medication specific details may be edited</a:t>
            </a:r>
          </a:p>
          <a:p>
            <a:r>
              <a:rPr lang="en-US" sz="2400" dirty="0"/>
              <a:t>Start day/time along with STOP parameters may be edited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0BFAB-CC9D-4A14-9E6D-98AEC4C91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97302"/>
            <a:ext cx="8229600" cy="2028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C880BE-1DC4-4DB1-A027-FF245E202EE8}"/>
              </a:ext>
            </a:extLst>
          </p:cNvPr>
          <p:cNvSpPr/>
          <p:nvPr/>
        </p:nvSpPr>
        <p:spPr>
          <a:xfrm>
            <a:off x="609600" y="4648200"/>
            <a:ext cx="3962400" cy="14779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729ADA-F53E-498A-9530-8DC9F0D5C74A}"/>
              </a:ext>
            </a:extLst>
          </p:cNvPr>
          <p:cNvSpPr/>
          <p:nvPr/>
        </p:nvSpPr>
        <p:spPr>
          <a:xfrm>
            <a:off x="4572000" y="4648200"/>
            <a:ext cx="3962400" cy="14779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Medication Orders</a:t>
            </a:r>
            <a:br>
              <a:rPr lang="en-US" dirty="0"/>
            </a:br>
            <a:r>
              <a:rPr lang="en-US" sz="3600" dirty="0"/>
              <a:t>Details View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Below the order details/Start Stop section</a:t>
            </a:r>
          </a:p>
          <a:p>
            <a:r>
              <a:rPr lang="en-US" sz="2000" dirty="0"/>
              <a:t>Label Comments – Appear on the Medication Label</a:t>
            </a:r>
          </a:p>
          <a:p>
            <a:r>
              <a:rPr lang="en-US" sz="2000" dirty="0"/>
              <a:t>Dose Instructions – Communication to Pharmacy</a:t>
            </a:r>
          </a:p>
          <a:p>
            <a:pPr lvl="1"/>
            <a:r>
              <a:rPr lang="en-US" sz="1800" dirty="0"/>
              <a:t>Details you may not be able to specify elsewhere</a:t>
            </a:r>
          </a:p>
          <a:p>
            <a:r>
              <a:rPr lang="en-US" sz="2000" dirty="0"/>
              <a:t>Special Instructions – Not always available, similar to Dose Inst</a:t>
            </a:r>
          </a:p>
          <a:p>
            <a:r>
              <a:rPr lang="en-US" sz="2000" dirty="0"/>
              <a:t>Protocol – Hold Parameters/Drips etc.</a:t>
            </a:r>
          </a:p>
          <a:p>
            <a:r>
              <a:rPr lang="en-US" sz="2000" dirty="0"/>
              <a:t>Taper – Pre-built tapers (Steroids/CIWA/C-Diff)</a:t>
            </a:r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6FC50F-1F8B-4228-AB66-9411694BB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64705"/>
            <a:ext cx="8229600" cy="20614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5B5D18-3E1E-4254-BDED-E655BB093118}"/>
              </a:ext>
            </a:extLst>
          </p:cNvPr>
          <p:cNvSpPr/>
          <p:nvPr/>
        </p:nvSpPr>
        <p:spPr>
          <a:xfrm>
            <a:off x="457200" y="4343400"/>
            <a:ext cx="76962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09D6E3-2354-4E23-9315-7B22F224BCF1}"/>
              </a:ext>
            </a:extLst>
          </p:cNvPr>
          <p:cNvSpPr/>
          <p:nvPr/>
        </p:nvSpPr>
        <p:spPr>
          <a:xfrm>
            <a:off x="457200" y="4724400"/>
            <a:ext cx="7696200" cy="27869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E96CC-AAE3-4861-A825-70628D7E27E6}"/>
              </a:ext>
            </a:extLst>
          </p:cNvPr>
          <p:cNvSpPr/>
          <p:nvPr/>
        </p:nvSpPr>
        <p:spPr>
          <a:xfrm>
            <a:off x="457200" y="5003095"/>
            <a:ext cx="76962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E1C1F2-23B3-48D9-B70F-95C050519438}"/>
              </a:ext>
            </a:extLst>
          </p:cNvPr>
          <p:cNvSpPr/>
          <p:nvPr/>
        </p:nvSpPr>
        <p:spPr>
          <a:xfrm>
            <a:off x="457200" y="5384095"/>
            <a:ext cx="7696200" cy="1825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E7A033-F213-4A3A-8F43-CDADF3AEAEF0}"/>
              </a:ext>
            </a:extLst>
          </p:cNvPr>
          <p:cNvSpPr/>
          <p:nvPr/>
        </p:nvSpPr>
        <p:spPr>
          <a:xfrm>
            <a:off x="457200" y="5566657"/>
            <a:ext cx="7696200" cy="30074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F9D6-48A0-47CC-AB5F-A557FCCD0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9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Medication Order</a:t>
            </a:r>
            <a:br>
              <a:rPr lang="en-US" dirty="0"/>
            </a:br>
            <a:r>
              <a:rPr lang="en-US" sz="3600" dirty="0"/>
              <a:t>Flags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Red Triangle – Conflict warning</a:t>
            </a:r>
          </a:p>
          <a:p>
            <a:pPr lvl="1"/>
            <a:r>
              <a:rPr lang="en-US" sz="2000" dirty="0"/>
              <a:t>Conflict will need to be addressed</a:t>
            </a:r>
          </a:p>
          <a:p>
            <a:pPr lvl="2"/>
            <a:r>
              <a:rPr lang="en-US" sz="1600" dirty="0"/>
              <a:t>if ordered</a:t>
            </a:r>
          </a:p>
          <a:p>
            <a:r>
              <a:rPr lang="en-US" sz="2400" dirty="0"/>
              <a:t>Protocol</a:t>
            </a:r>
          </a:p>
          <a:p>
            <a:pPr lvl="1"/>
            <a:r>
              <a:rPr lang="en-US" sz="2000" dirty="0"/>
              <a:t>BP Hold Parameters in this case</a:t>
            </a:r>
          </a:p>
          <a:p>
            <a:pPr lvl="1"/>
            <a:r>
              <a:rPr lang="en-US" sz="2000" dirty="0"/>
              <a:t>May be edited in Details section after medication is selected</a:t>
            </a:r>
          </a:p>
          <a:p>
            <a:r>
              <a:rPr lang="en-US" sz="2400" dirty="0"/>
              <a:t>Instructions</a:t>
            </a:r>
          </a:p>
          <a:p>
            <a:pPr lvl="1"/>
            <a:r>
              <a:rPr lang="en-US" sz="2000" dirty="0"/>
              <a:t>Label Comment and/or Special Instructions pre-filled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39004A-469D-4B4B-8C41-085BF411B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059" y="1608221"/>
            <a:ext cx="3162741" cy="9240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D42884-50D7-41A7-BA94-809942CA8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226" y="5212140"/>
            <a:ext cx="3991532" cy="8859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E03C2B-58EB-4807-850B-6F505A221FFB}"/>
              </a:ext>
            </a:extLst>
          </p:cNvPr>
          <p:cNvSpPr/>
          <p:nvPr/>
        </p:nvSpPr>
        <p:spPr>
          <a:xfrm>
            <a:off x="7696200" y="2209800"/>
            <a:ext cx="304800" cy="3224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4BA25-4DC8-466C-BF2C-BEDEE2297E5A}"/>
              </a:ext>
            </a:extLst>
          </p:cNvPr>
          <p:cNvSpPr/>
          <p:nvPr/>
        </p:nvSpPr>
        <p:spPr>
          <a:xfrm>
            <a:off x="7467600" y="2209800"/>
            <a:ext cx="228600" cy="3224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7DD2A7-F852-474F-923D-4C3740366E16}"/>
              </a:ext>
            </a:extLst>
          </p:cNvPr>
          <p:cNvSpPr/>
          <p:nvPr/>
        </p:nvSpPr>
        <p:spPr>
          <a:xfrm>
            <a:off x="6858000" y="5791200"/>
            <a:ext cx="304800" cy="30688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6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Medication Orders</a:t>
            </a:r>
            <a:br>
              <a:rPr lang="en-US" dirty="0"/>
            </a:br>
            <a:r>
              <a:rPr lang="en-US" sz="3600" dirty="0"/>
              <a:t>IV Fluids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Meditech continues to treat IV Fluids as Medications, though the distinction blurs in Expanse</a:t>
            </a:r>
          </a:p>
          <a:p>
            <a:r>
              <a:rPr lang="en-US" sz="2400" dirty="0"/>
              <a:t>Bolus order include the volume and the rate</a:t>
            </a:r>
          </a:p>
          <a:p>
            <a:r>
              <a:rPr lang="en-US" sz="2400" dirty="0"/>
              <a:t>Continuous Drips may include the rate</a:t>
            </a:r>
          </a:p>
          <a:p>
            <a:pPr lvl="1"/>
            <a:r>
              <a:rPr lang="en-US" sz="2000" dirty="0"/>
              <a:t>Or not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7B5EA-76AC-4961-806E-DB4967415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53259"/>
            <a:ext cx="8229600" cy="19729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B37D72-2C6B-4C72-A7A2-37E0078B3E4A}"/>
              </a:ext>
            </a:extLst>
          </p:cNvPr>
          <p:cNvSpPr/>
          <p:nvPr/>
        </p:nvSpPr>
        <p:spPr>
          <a:xfrm>
            <a:off x="457200" y="4191000"/>
            <a:ext cx="2286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D2D00D-BEE2-4035-AE5A-E56226D82289}"/>
              </a:ext>
            </a:extLst>
          </p:cNvPr>
          <p:cNvSpPr/>
          <p:nvPr/>
        </p:nvSpPr>
        <p:spPr>
          <a:xfrm>
            <a:off x="685800" y="4724400"/>
            <a:ext cx="1295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06E45B-C2DB-47AF-B671-74EE27F28302}"/>
              </a:ext>
            </a:extLst>
          </p:cNvPr>
          <p:cNvSpPr/>
          <p:nvPr/>
        </p:nvSpPr>
        <p:spPr>
          <a:xfrm>
            <a:off x="685800" y="5638800"/>
            <a:ext cx="1295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EF3CAC-A468-4C08-B02C-126258173D9F}"/>
              </a:ext>
            </a:extLst>
          </p:cNvPr>
          <p:cNvSpPr/>
          <p:nvPr/>
        </p:nvSpPr>
        <p:spPr>
          <a:xfrm>
            <a:off x="685800" y="5334000"/>
            <a:ext cx="1295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Medication Orders</a:t>
            </a:r>
            <a:br>
              <a:rPr lang="en-US" dirty="0"/>
            </a:br>
            <a:r>
              <a:rPr lang="en-US" sz="3600" dirty="0"/>
              <a:t>IV Fluids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Continuous IV without a predefined rate</a:t>
            </a:r>
          </a:p>
          <a:p>
            <a:r>
              <a:rPr lang="en-US" dirty="0"/>
              <a:t>Rate is required</a:t>
            </a:r>
          </a:p>
          <a:p>
            <a:r>
              <a:rPr lang="en-US" dirty="0"/>
              <a:t>Type or click to enter the desired rate</a:t>
            </a:r>
          </a:p>
          <a:p>
            <a:r>
              <a:rPr lang="en-US" dirty="0"/>
              <a:t>Optional word entries available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BE6EEE-856F-4361-A927-DDD2938D7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16227"/>
            <a:ext cx="8229600" cy="5099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96806C-3E98-42A3-B826-F1476E055428}"/>
              </a:ext>
            </a:extLst>
          </p:cNvPr>
          <p:cNvSpPr/>
          <p:nvPr/>
        </p:nvSpPr>
        <p:spPr>
          <a:xfrm>
            <a:off x="2895600" y="5791200"/>
            <a:ext cx="685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59B25-45B6-47FD-AD42-377F7E26F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152" y="4059133"/>
            <a:ext cx="1879696" cy="2067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42F4D-A689-44E7-879D-D3CD4293C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153" y="4059134"/>
            <a:ext cx="1879696" cy="20606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D503A3-2A72-4B96-B577-D9A7044F59C8}"/>
              </a:ext>
            </a:extLst>
          </p:cNvPr>
          <p:cNvSpPr/>
          <p:nvPr/>
        </p:nvSpPr>
        <p:spPr>
          <a:xfrm>
            <a:off x="4876799" y="4343400"/>
            <a:ext cx="635049" cy="838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5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Medication Orders</a:t>
            </a:r>
            <a:br>
              <a:rPr lang="en-US" dirty="0"/>
            </a:br>
            <a:r>
              <a:rPr lang="en-US" dirty="0"/>
              <a:t>Stop 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Stop Date options</a:t>
            </a:r>
          </a:p>
          <a:p>
            <a:r>
              <a:rPr lang="en-US" sz="2400" dirty="0"/>
              <a:t>Medications</a:t>
            </a:r>
          </a:p>
          <a:p>
            <a:pPr lvl="1"/>
            <a:r>
              <a:rPr lang="en-US" sz="2000" dirty="0"/>
              <a:t>Stop Date</a:t>
            </a:r>
          </a:p>
          <a:p>
            <a:pPr lvl="1"/>
            <a:r>
              <a:rPr lang="en-US" sz="2000" dirty="0"/>
              <a:t>Options are </a:t>
            </a:r>
          </a:p>
          <a:p>
            <a:pPr lvl="2"/>
            <a:r>
              <a:rPr lang="en-US" sz="1600" dirty="0"/>
              <a:t>Date/Time (Time available once date selected)</a:t>
            </a:r>
          </a:p>
          <a:p>
            <a:pPr lvl="2"/>
            <a:r>
              <a:rPr lang="en-US" sz="1600" dirty="0"/>
              <a:t># of Days</a:t>
            </a:r>
          </a:p>
          <a:p>
            <a:pPr lvl="2"/>
            <a:r>
              <a:rPr lang="en-US" sz="1600" dirty="0"/>
              <a:t># of Doses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B3F76-0812-4918-B35E-D047C7227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17100"/>
            <a:ext cx="8229600" cy="5040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89ED80-C9B2-4B63-BE84-26057D9AE837}"/>
              </a:ext>
            </a:extLst>
          </p:cNvPr>
          <p:cNvSpPr/>
          <p:nvPr/>
        </p:nvSpPr>
        <p:spPr>
          <a:xfrm>
            <a:off x="5943600" y="5612054"/>
            <a:ext cx="1447800" cy="17914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7EEFF-2D61-48F5-A32D-CEDE91374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142" y="4258863"/>
            <a:ext cx="2784658" cy="1867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441785-EBF3-451E-B342-F1D06622C275}"/>
              </a:ext>
            </a:extLst>
          </p:cNvPr>
          <p:cNvSpPr/>
          <p:nvPr/>
        </p:nvSpPr>
        <p:spPr>
          <a:xfrm>
            <a:off x="6019800" y="4724400"/>
            <a:ext cx="2590800" cy="838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A7D26-B0EC-4E9F-840A-D64B963CA2C1}"/>
              </a:ext>
            </a:extLst>
          </p:cNvPr>
          <p:cNvSpPr/>
          <p:nvPr/>
        </p:nvSpPr>
        <p:spPr>
          <a:xfrm>
            <a:off x="6172200" y="5562600"/>
            <a:ext cx="1066800" cy="2285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AB5368-88F0-4C1B-9631-AE7E18C0D70B}"/>
              </a:ext>
            </a:extLst>
          </p:cNvPr>
          <p:cNvSpPr/>
          <p:nvPr/>
        </p:nvSpPr>
        <p:spPr>
          <a:xfrm>
            <a:off x="7239000" y="5562600"/>
            <a:ext cx="533400" cy="2285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A3F38-90D4-4EE1-9DF7-DE6934ED8400}"/>
              </a:ext>
            </a:extLst>
          </p:cNvPr>
          <p:cNvSpPr/>
          <p:nvPr/>
        </p:nvSpPr>
        <p:spPr>
          <a:xfrm>
            <a:off x="7772400" y="5557555"/>
            <a:ext cx="609600" cy="2285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Medication Orders</a:t>
            </a:r>
            <a:br>
              <a:rPr lang="en-US" dirty="0"/>
            </a:br>
            <a:r>
              <a:rPr lang="en-US" dirty="0"/>
              <a:t>Stop 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IV Solutions</a:t>
            </a:r>
          </a:p>
          <a:p>
            <a:pPr lvl="1"/>
            <a:r>
              <a:rPr lang="en-US" sz="2000" dirty="0"/>
              <a:t>Stop Date</a:t>
            </a:r>
          </a:p>
          <a:p>
            <a:pPr lvl="1"/>
            <a:r>
              <a:rPr lang="en-US" sz="2000" dirty="0"/>
              <a:t>Options are </a:t>
            </a:r>
          </a:p>
          <a:p>
            <a:pPr lvl="2"/>
            <a:r>
              <a:rPr lang="en-US" sz="1600" dirty="0"/>
              <a:t>Date/Time (Time available once date selected)</a:t>
            </a:r>
          </a:p>
          <a:p>
            <a:pPr lvl="2"/>
            <a:r>
              <a:rPr lang="en-US" sz="1600" dirty="0"/>
              <a:t># of Days</a:t>
            </a:r>
          </a:p>
          <a:p>
            <a:pPr lvl="2"/>
            <a:r>
              <a:rPr lang="en-US" sz="1600" dirty="0"/>
              <a:t># of Hours</a:t>
            </a:r>
          </a:p>
          <a:p>
            <a:pPr lvl="2"/>
            <a:r>
              <a:rPr lang="en-US" sz="1600" dirty="0"/>
              <a:t># of Bags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DFDAD-3E43-4C67-9865-A676FAFCE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33093"/>
            <a:ext cx="8229600" cy="1930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528016-F94A-4B17-91F8-789445C4E745}"/>
              </a:ext>
            </a:extLst>
          </p:cNvPr>
          <p:cNvSpPr/>
          <p:nvPr/>
        </p:nvSpPr>
        <p:spPr>
          <a:xfrm>
            <a:off x="5965056" y="5933093"/>
            <a:ext cx="1426344" cy="19307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C86110-1419-4C48-895E-9E76B57C3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687" y="4266722"/>
            <a:ext cx="2786113" cy="18594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F7D19E-034F-4FE7-BFAB-3018F58E4101}"/>
              </a:ext>
            </a:extLst>
          </p:cNvPr>
          <p:cNvSpPr/>
          <p:nvPr/>
        </p:nvSpPr>
        <p:spPr>
          <a:xfrm>
            <a:off x="6019800" y="4724400"/>
            <a:ext cx="2667000" cy="838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419182-CC83-47C3-97CB-9E8791DFF613}"/>
              </a:ext>
            </a:extLst>
          </p:cNvPr>
          <p:cNvSpPr/>
          <p:nvPr/>
        </p:nvSpPr>
        <p:spPr>
          <a:xfrm>
            <a:off x="6019800" y="5562600"/>
            <a:ext cx="990600" cy="19307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B981C-E34C-4EAD-A256-26C83A495A33}"/>
              </a:ext>
            </a:extLst>
          </p:cNvPr>
          <p:cNvSpPr/>
          <p:nvPr/>
        </p:nvSpPr>
        <p:spPr>
          <a:xfrm>
            <a:off x="7010400" y="5552092"/>
            <a:ext cx="381000" cy="2170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1F93B6-C6D0-4EFB-B764-A9EE4B9BEC67}"/>
              </a:ext>
            </a:extLst>
          </p:cNvPr>
          <p:cNvSpPr/>
          <p:nvPr/>
        </p:nvSpPr>
        <p:spPr>
          <a:xfrm>
            <a:off x="7391400" y="5567123"/>
            <a:ext cx="381000" cy="20203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6C5084-9768-49BF-AE81-C9B94E293F1D}"/>
              </a:ext>
            </a:extLst>
          </p:cNvPr>
          <p:cNvSpPr/>
          <p:nvPr/>
        </p:nvSpPr>
        <p:spPr>
          <a:xfrm>
            <a:off x="7772400" y="5576088"/>
            <a:ext cx="304800" cy="19307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F5D5FE-6972-47E6-B2F8-11B8DD891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D7EC7-DB6B-4E60-A0FA-52FD3C2B6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45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Order Sets are available under Favorites, Under Sets and via search</a:t>
            </a:r>
          </a:p>
          <a:p>
            <a:r>
              <a:rPr lang="en-US" sz="2400" dirty="0"/>
              <a:t>We will be reviewing the “Admit/</a:t>
            </a:r>
            <a:r>
              <a:rPr lang="en-US" sz="2400" dirty="0" err="1"/>
              <a:t>Obsv</a:t>
            </a:r>
            <a:r>
              <a:rPr lang="en-US" sz="2400" dirty="0"/>
              <a:t> Adult (M/S, ICU) Order Set” but focusing on specific detail</a:t>
            </a:r>
          </a:p>
          <a:p>
            <a:r>
              <a:rPr lang="en-US" sz="2400" dirty="0"/>
              <a:t>With a few exceptions, This is the required Order Set for admitting a patient</a:t>
            </a:r>
          </a:p>
          <a:p>
            <a:pPr lvl="1"/>
            <a:r>
              <a:rPr lang="en-US" sz="2000" dirty="0"/>
              <a:t>Observation/Post Partum and a few Surgical sets are stand </a:t>
            </a:r>
            <a:r>
              <a:rPr lang="en-US" sz="2000" dirty="0" err="1"/>
              <a:t>alone’s</a:t>
            </a:r>
            <a:endParaRPr lang="en-US" sz="2000" dirty="0"/>
          </a:p>
          <a:p>
            <a:r>
              <a:rPr lang="en-US" sz="2400" dirty="0"/>
              <a:t>Modules, are usually diagnosis specific and  compliment the admission set with specific orders for that diagnosis</a:t>
            </a:r>
          </a:p>
          <a:p>
            <a:r>
              <a:rPr lang="en-US" sz="2400" dirty="0"/>
              <a:t>There are many other order set types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8987E5-CCF2-45CE-9A28-E323A1F2D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870609"/>
            <a:ext cx="8229600" cy="25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file folder indicates this is an order set</a:t>
            </a:r>
          </a:p>
          <a:p>
            <a:r>
              <a:rPr lang="en-US" sz="2000" dirty="0"/>
              <a:t>Deselect (toggles with Pre-Selected)</a:t>
            </a:r>
          </a:p>
          <a:p>
            <a:pPr lvl="1"/>
            <a:r>
              <a:rPr lang="en-US" sz="1800" dirty="0"/>
              <a:t>Deselects pre-checked orders</a:t>
            </a:r>
          </a:p>
          <a:p>
            <a:pPr lvl="1"/>
            <a:r>
              <a:rPr lang="en-US" sz="1800" dirty="0"/>
              <a:t>Useful when you are using one or two orders on an Order Set</a:t>
            </a:r>
          </a:p>
          <a:p>
            <a:r>
              <a:rPr lang="en-US" sz="2000" dirty="0"/>
              <a:t>Clear All – Deselects pre-checked and your selected orders</a:t>
            </a:r>
          </a:p>
          <a:p>
            <a:r>
              <a:rPr lang="en-US" sz="2000" dirty="0"/>
              <a:t>Next Req Field – Moves you through required fields</a:t>
            </a:r>
          </a:p>
          <a:p>
            <a:pPr lvl="1"/>
            <a:r>
              <a:rPr lang="en-US" sz="1600" dirty="0"/>
              <a:t>When accepting defaults</a:t>
            </a:r>
          </a:p>
          <a:p>
            <a:pPr lvl="1"/>
            <a:r>
              <a:rPr lang="en-US" sz="1600" dirty="0"/>
              <a:t>OR Searching for missing fields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81F896-911F-40A0-B0CA-C2B011DC4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93370"/>
            <a:ext cx="8229600" cy="1832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5C0354-AEE6-4D51-ACC4-C3564E7DE786}"/>
              </a:ext>
            </a:extLst>
          </p:cNvPr>
          <p:cNvSpPr/>
          <p:nvPr/>
        </p:nvSpPr>
        <p:spPr>
          <a:xfrm>
            <a:off x="457200" y="4293370"/>
            <a:ext cx="228600" cy="2024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4183EE-1307-4E48-90D0-7FD044C7AFA4}"/>
              </a:ext>
            </a:extLst>
          </p:cNvPr>
          <p:cNvSpPr/>
          <p:nvPr/>
        </p:nvSpPr>
        <p:spPr>
          <a:xfrm>
            <a:off x="6781800" y="4293370"/>
            <a:ext cx="1143000" cy="2786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A30A46-B745-40E7-9690-D21FDEEA1551}"/>
              </a:ext>
            </a:extLst>
          </p:cNvPr>
          <p:cNvSpPr/>
          <p:nvPr/>
        </p:nvSpPr>
        <p:spPr>
          <a:xfrm>
            <a:off x="5791200" y="4293370"/>
            <a:ext cx="990600" cy="2786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3429F7-3C95-477C-B78A-D8C760139C04}"/>
              </a:ext>
            </a:extLst>
          </p:cNvPr>
          <p:cNvSpPr/>
          <p:nvPr/>
        </p:nvSpPr>
        <p:spPr>
          <a:xfrm>
            <a:off x="4114800" y="4293370"/>
            <a:ext cx="1676400" cy="2786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“Admit as Inpatient” vs “Placement to Observation”</a:t>
            </a:r>
          </a:p>
          <a:p>
            <a:pPr lvl="1"/>
            <a:r>
              <a:rPr lang="en-US" sz="2000" dirty="0"/>
              <a:t>One must be completed to “Admit” a patient</a:t>
            </a:r>
          </a:p>
          <a:p>
            <a:pPr lvl="2"/>
            <a:r>
              <a:rPr lang="en-US" sz="1600" dirty="0"/>
              <a:t>Admit or Observation</a:t>
            </a:r>
          </a:p>
          <a:p>
            <a:pPr lvl="1"/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81F896-911F-40A0-B0CA-C2B011DC4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93370"/>
            <a:ext cx="8229600" cy="18327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2FED53-5C38-42C5-ABC7-369983FFE481}"/>
              </a:ext>
            </a:extLst>
          </p:cNvPr>
          <p:cNvSpPr/>
          <p:nvPr/>
        </p:nvSpPr>
        <p:spPr>
          <a:xfrm>
            <a:off x="685800" y="4724400"/>
            <a:ext cx="1600200" cy="685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57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“Admit as Inpatient” vs “Placement to Observation”</a:t>
            </a:r>
          </a:p>
          <a:p>
            <a:pPr lvl="1"/>
            <a:r>
              <a:rPr lang="en-US" sz="2000" dirty="0"/>
              <a:t>One must be completed to Admit a patient</a:t>
            </a:r>
          </a:p>
          <a:p>
            <a:r>
              <a:rPr lang="en-US" sz="2400" dirty="0"/>
              <a:t>Placement to Observation</a:t>
            </a:r>
          </a:p>
          <a:p>
            <a:pPr lvl="1"/>
            <a:r>
              <a:rPr lang="en-US" sz="2000" dirty="0"/>
              <a:t>The Assigned Admitting Provider (Yourself if privileges)</a:t>
            </a:r>
          </a:p>
          <a:p>
            <a:pPr lvl="1"/>
            <a:r>
              <a:rPr lang="en-US" sz="2000" dirty="0"/>
              <a:t>Accommodation type (Medical/Surgical)</a:t>
            </a:r>
          </a:p>
          <a:p>
            <a:pPr lvl="1"/>
            <a:r>
              <a:rPr lang="en-US" sz="2000" dirty="0"/>
              <a:t>Service Type (Medical/</a:t>
            </a:r>
            <a:r>
              <a:rPr lang="en-US" sz="2000" dirty="0" err="1"/>
              <a:t>Telelmetry</a:t>
            </a:r>
            <a:r>
              <a:rPr lang="en-US" sz="2000" dirty="0"/>
              <a:t>/Surgical/Peds etc.)</a:t>
            </a:r>
          </a:p>
          <a:p>
            <a:pPr lvl="1"/>
            <a:r>
              <a:rPr lang="en-US" sz="2000" dirty="0"/>
              <a:t>Problem – search ICD-10 problems</a:t>
            </a:r>
          </a:p>
          <a:p>
            <a:pPr lvl="1"/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81F896-911F-40A0-B0CA-C2B011DC4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93370"/>
            <a:ext cx="8229600" cy="18327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2FED53-5C38-42C5-ABC7-369983FFE481}"/>
              </a:ext>
            </a:extLst>
          </p:cNvPr>
          <p:cNvSpPr/>
          <p:nvPr/>
        </p:nvSpPr>
        <p:spPr>
          <a:xfrm>
            <a:off x="685800" y="4724400"/>
            <a:ext cx="1600200" cy="685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660A0-8781-4564-B9B8-C87E02E79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291314"/>
            <a:ext cx="4267200" cy="18348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BF47D1-E033-4F23-834B-915EE346934A}"/>
              </a:ext>
            </a:extLst>
          </p:cNvPr>
          <p:cNvSpPr/>
          <p:nvPr/>
        </p:nvSpPr>
        <p:spPr>
          <a:xfrm>
            <a:off x="4419600" y="4800600"/>
            <a:ext cx="4267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4E6E4F-B56F-44ED-91A0-4CB6E1509F2F}"/>
              </a:ext>
            </a:extLst>
          </p:cNvPr>
          <p:cNvSpPr/>
          <p:nvPr/>
        </p:nvSpPr>
        <p:spPr>
          <a:xfrm>
            <a:off x="4419600" y="5143500"/>
            <a:ext cx="4267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0C056C-5A8E-4113-BA7C-8ACD3A8F2489}"/>
              </a:ext>
            </a:extLst>
          </p:cNvPr>
          <p:cNvSpPr/>
          <p:nvPr/>
        </p:nvSpPr>
        <p:spPr>
          <a:xfrm>
            <a:off x="4419600" y="5463381"/>
            <a:ext cx="4267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67B4CA-B8C4-40EA-8514-4FDD7A5ACDE3}"/>
              </a:ext>
            </a:extLst>
          </p:cNvPr>
          <p:cNvSpPr/>
          <p:nvPr/>
        </p:nvSpPr>
        <p:spPr>
          <a:xfrm>
            <a:off x="4412876" y="5746000"/>
            <a:ext cx="4267200" cy="2285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4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There are 6 headers (2 hidden)</a:t>
            </a:r>
          </a:p>
          <a:p>
            <a:r>
              <a:rPr lang="en-US" sz="2000" dirty="0"/>
              <a:t>Current – Active Orders</a:t>
            </a:r>
          </a:p>
          <a:p>
            <a:r>
              <a:rPr lang="en-US" sz="2000" dirty="0"/>
              <a:t>Enter – Entering Orders/Order Sets</a:t>
            </a:r>
          </a:p>
          <a:p>
            <a:r>
              <a:rPr lang="en-US" sz="2000" dirty="0"/>
              <a:t>Reconcile – Admission Med Reconciliation</a:t>
            </a:r>
          </a:p>
          <a:p>
            <a:pPr lvl="1"/>
            <a:r>
              <a:rPr lang="en-US" sz="1800" dirty="0"/>
              <a:t>By Admitting/Responsible Provider</a:t>
            </a:r>
          </a:p>
          <a:p>
            <a:r>
              <a:rPr lang="en-US" sz="2000" dirty="0"/>
              <a:t>Transfer – Routine That Creates Pending Orders </a:t>
            </a:r>
          </a:p>
          <a:p>
            <a:pPr lvl="1"/>
            <a:r>
              <a:rPr lang="en-US" sz="1800" dirty="0"/>
              <a:t>When Changing Level of Care</a:t>
            </a:r>
          </a:p>
          <a:p>
            <a:pPr lvl="1"/>
            <a:r>
              <a:rPr lang="en-US" sz="1800" dirty="0"/>
              <a:t>By Admitting/Responsible Provider</a:t>
            </a:r>
          </a:p>
          <a:p>
            <a:r>
              <a:rPr lang="en-US" sz="2000" dirty="0"/>
              <a:t>Hidden Headers</a:t>
            </a:r>
          </a:p>
          <a:p>
            <a:pPr lvl="1"/>
            <a:r>
              <a:rPr lang="en-US" sz="2000" dirty="0"/>
              <a:t>Hold Queue – Orders for future visit</a:t>
            </a:r>
          </a:p>
          <a:p>
            <a:pPr lvl="1"/>
            <a:r>
              <a:rPr lang="en-US" sz="2000" dirty="0"/>
              <a:t>Historical – All orders (Active/Completed/Cancelled/etc.)</a:t>
            </a:r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7F7FB8-7BD9-4B5D-9316-0955533A2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79097"/>
            <a:ext cx="8229600" cy="5470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796AAD-11B3-48B9-A74C-C85B90B3C4A4}"/>
              </a:ext>
            </a:extLst>
          </p:cNvPr>
          <p:cNvSpPr/>
          <p:nvPr/>
        </p:nvSpPr>
        <p:spPr>
          <a:xfrm>
            <a:off x="457200" y="5867400"/>
            <a:ext cx="1752600" cy="2587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837159-E61D-44F5-88BE-FA7BEEFB3A75}"/>
              </a:ext>
            </a:extLst>
          </p:cNvPr>
          <p:cNvSpPr/>
          <p:nvPr/>
        </p:nvSpPr>
        <p:spPr>
          <a:xfrm>
            <a:off x="2514600" y="5867400"/>
            <a:ext cx="2057400" cy="2587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4408AE-9B5A-4CCC-9ACF-5990B4B622D5}"/>
              </a:ext>
            </a:extLst>
          </p:cNvPr>
          <p:cNvSpPr/>
          <p:nvPr/>
        </p:nvSpPr>
        <p:spPr>
          <a:xfrm>
            <a:off x="4572000" y="5867400"/>
            <a:ext cx="2057400" cy="2587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1FE38A-AE38-4805-87A2-BE8A6C630CEA}"/>
              </a:ext>
            </a:extLst>
          </p:cNvPr>
          <p:cNvSpPr/>
          <p:nvPr/>
        </p:nvSpPr>
        <p:spPr>
          <a:xfrm>
            <a:off x="6629400" y="5867400"/>
            <a:ext cx="2057400" cy="2587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781C0-958B-42AB-9CF6-3216ED1ECD44}"/>
              </a:ext>
            </a:extLst>
          </p:cNvPr>
          <p:cNvSpPr/>
          <p:nvPr/>
        </p:nvSpPr>
        <p:spPr>
          <a:xfrm>
            <a:off x="2209800" y="5874785"/>
            <a:ext cx="304800" cy="2587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E4014-1FFF-44BD-8D04-5A195B950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429" y="5469494"/>
            <a:ext cx="1162110" cy="6667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FB0F3A-C832-41DE-8D0B-EFF20C69BCC9}"/>
              </a:ext>
            </a:extLst>
          </p:cNvPr>
          <p:cNvSpPr/>
          <p:nvPr/>
        </p:nvSpPr>
        <p:spPr>
          <a:xfrm>
            <a:off x="2514600" y="5486400"/>
            <a:ext cx="11430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EE5ECC-AC3A-41F9-9942-EAC495C646FE}"/>
              </a:ext>
            </a:extLst>
          </p:cNvPr>
          <p:cNvSpPr/>
          <p:nvPr/>
        </p:nvSpPr>
        <p:spPr>
          <a:xfrm>
            <a:off x="2514600" y="5791200"/>
            <a:ext cx="1141939" cy="3349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Admit as Inpatient</a:t>
            </a:r>
          </a:p>
          <a:p>
            <a:pPr lvl="1"/>
            <a:r>
              <a:rPr lang="en-US" sz="2000" dirty="0"/>
              <a:t>More fields to justify Admission</a:t>
            </a:r>
          </a:p>
          <a:p>
            <a:pPr lvl="1"/>
            <a:r>
              <a:rPr lang="en-US" sz="2000" dirty="0"/>
              <a:t>Risk Factors – Free Text – Justify Admission with Risk</a:t>
            </a:r>
          </a:p>
          <a:p>
            <a:pPr lvl="1"/>
            <a:r>
              <a:rPr lang="en-US" sz="2000" dirty="0"/>
              <a:t>Services Anticipated – Free Text – Justify Admission with Services</a:t>
            </a:r>
          </a:p>
          <a:p>
            <a:pPr lvl="1"/>
            <a:r>
              <a:rPr lang="en-US" sz="2000" dirty="0"/>
              <a:t>Length of Stay Estimate</a:t>
            </a:r>
          </a:p>
          <a:p>
            <a:pPr lvl="1"/>
            <a:r>
              <a:rPr lang="en-US" sz="2000" dirty="0"/>
              <a:t>Accommodation (Medical/</a:t>
            </a:r>
            <a:r>
              <a:rPr lang="en-US" sz="2000" dirty="0" err="1"/>
              <a:t>Telelmetry</a:t>
            </a:r>
            <a:r>
              <a:rPr lang="en-US" sz="2000" dirty="0"/>
              <a:t>/Surgical/Peds etc.)</a:t>
            </a:r>
          </a:p>
          <a:p>
            <a:pPr lvl="1"/>
            <a:r>
              <a:rPr lang="en-US" sz="2000" dirty="0"/>
              <a:t>Admitting Provider</a:t>
            </a:r>
          </a:p>
          <a:p>
            <a:pPr lvl="1"/>
            <a:r>
              <a:rPr lang="en-US" sz="2000" dirty="0"/>
              <a:t>Problem (ICD-10)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448B7-C12F-4ACA-BEBB-041E3F116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445" y="3810000"/>
            <a:ext cx="3917355" cy="23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61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Selecting Problems</a:t>
            </a:r>
          </a:p>
          <a:p>
            <a:r>
              <a:rPr lang="en-US" sz="2400" dirty="0"/>
              <a:t>These only go to Registration (They will only include 1-2)</a:t>
            </a:r>
          </a:p>
          <a:p>
            <a:r>
              <a:rPr lang="en-US" sz="2400" dirty="0"/>
              <a:t>Add Existing Active Problems to Order</a:t>
            </a:r>
          </a:p>
          <a:p>
            <a:r>
              <a:rPr lang="en-US" sz="2400" dirty="0"/>
              <a:t>Medical History Problems can be made Active</a:t>
            </a:r>
          </a:p>
          <a:p>
            <a:pPr lvl="1"/>
            <a:r>
              <a:rPr lang="en-US" sz="2000" dirty="0"/>
              <a:t>Then added to order</a:t>
            </a:r>
          </a:p>
          <a:p>
            <a:r>
              <a:rPr lang="en-US" sz="2400" dirty="0"/>
              <a:t>New Problems can be searched for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58D6FA-3DF2-4BE8-A7DA-850BB6A34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107578"/>
            <a:ext cx="6019800" cy="20185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AFEC31-62DE-4C74-8B73-3B41712E8A41}"/>
              </a:ext>
            </a:extLst>
          </p:cNvPr>
          <p:cNvSpPr/>
          <p:nvPr/>
        </p:nvSpPr>
        <p:spPr>
          <a:xfrm>
            <a:off x="5334000" y="4572000"/>
            <a:ext cx="2286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6ADAE-7AA5-4E9B-AA0E-E73E88710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947" y="2438401"/>
            <a:ext cx="2114853" cy="990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5C551B-F902-4BD8-835C-C69C9A55C9C9}"/>
              </a:ext>
            </a:extLst>
          </p:cNvPr>
          <p:cNvSpPr/>
          <p:nvPr/>
        </p:nvSpPr>
        <p:spPr>
          <a:xfrm>
            <a:off x="7620000" y="2971800"/>
            <a:ext cx="4572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5093AA-AA8C-46A2-95FC-4C0EBB8BFB87}"/>
              </a:ext>
            </a:extLst>
          </p:cNvPr>
          <p:cNvSpPr/>
          <p:nvPr/>
        </p:nvSpPr>
        <p:spPr>
          <a:xfrm>
            <a:off x="6629400" y="2819400"/>
            <a:ext cx="8382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95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Type a partial or full name</a:t>
            </a:r>
          </a:p>
          <a:p>
            <a:pPr lvl="1"/>
            <a:r>
              <a:rPr lang="en-US" sz="2000" dirty="0"/>
              <a:t>Pause, allow the search to occur (“Enter” not needed)</a:t>
            </a:r>
          </a:p>
          <a:p>
            <a:r>
              <a:rPr lang="en-US" sz="2400" dirty="0"/>
              <a:t>Select the *Basic* diagnosis</a:t>
            </a:r>
          </a:p>
          <a:p>
            <a:pPr lvl="1"/>
            <a:r>
              <a:rPr lang="en-US" sz="2000" dirty="0"/>
              <a:t>Specificity is handled more appropriately within documentation</a:t>
            </a:r>
          </a:p>
          <a:p>
            <a:r>
              <a:rPr lang="en-US" sz="2400" dirty="0"/>
              <a:t>Order Only – Adds to Active problems &amp; </a:t>
            </a:r>
            <a:r>
              <a:rPr lang="en-US" sz="2400" dirty="0">
                <a:sym typeface="Wingdings" panose="05000000000000000000" pitchFamily="2" charset="2"/>
              </a:rPr>
              <a:t>”s Add to Order</a:t>
            </a:r>
          </a:p>
          <a:p>
            <a:r>
              <a:rPr lang="en-US" sz="2400" dirty="0">
                <a:sym typeface="Wingdings" panose="05000000000000000000" pitchFamily="2" charset="2"/>
              </a:rPr>
              <a:t>Active/History/Both – Covered extensively in “Documents”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C3DF8A-D6B2-4F6A-A1CF-ADA6090A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537861"/>
            <a:ext cx="6019800" cy="15883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E189BD-0DB6-401D-8919-83D0FEE2D4E0}"/>
              </a:ext>
            </a:extLst>
          </p:cNvPr>
          <p:cNvSpPr/>
          <p:nvPr/>
        </p:nvSpPr>
        <p:spPr>
          <a:xfrm>
            <a:off x="3505200" y="4983163"/>
            <a:ext cx="838200" cy="2746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2FBEE0-50F2-4EB9-B513-C8E96A536217}"/>
              </a:ext>
            </a:extLst>
          </p:cNvPr>
          <p:cNvSpPr/>
          <p:nvPr/>
        </p:nvSpPr>
        <p:spPr>
          <a:xfrm>
            <a:off x="7696200" y="4983163"/>
            <a:ext cx="685800" cy="2746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054300-4248-4203-8AEC-D58CBD4655C4}"/>
              </a:ext>
            </a:extLst>
          </p:cNvPr>
          <p:cNvSpPr/>
          <p:nvPr/>
        </p:nvSpPr>
        <p:spPr>
          <a:xfrm>
            <a:off x="6324600" y="4983162"/>
            <a:ext cx="1371600" cy="2746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402AF6-7875-479B-A436-02902E3BFA48}"/>
              </a:ext>
            </a:extLst>
          </p:cNvPr>
          <p:cNvSpPr/>
          <p:nvPr/>
        </p:nvSpPr>
        <p:spPr>
          <a:xfrm>
            <a:off x="3200400" y="4537861"/>
            <a:ext cx="2057400" cy="2746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Code Status</a:t>
            </a:r>
          </a:p>
          <a:p>
            <a:r>
              <a:rPr lang="en-US" sz="2400" dirty="0"/>
              <a:t>If an existing Resuscitation Status order exists</a:t>
            </a:r>
          </a:p>
          <a:p>
            <a:pPr lvl="1"/>
            <a:r>
              <a:rPr lang="en-US" sz="2000" dirty="0"/>
              <a:t>You must choose to keep or change by entering a new order</a:t>
            </a:r>
          </a:p>
          <a:p>
            <a:pPr lvl="1"/>
            <a:r>
              <a:rPr lang="en-US" sz="2000" dirty="0"/>
              <a:t>**Any entered Code Status order will inactivate/complete previous</a:t>
            </a:r>
            <a:endParaRPr lang="en-US" sz="2400" dirty="0"/>
          </a:p>
          <a:p>
            <a:r>
              <a:rPr lang="en-US" sz="2400" dirty="0"/>
              <a:t>Resuscitation Status</a:t>
            </a:r>
          </a:p>
          <a:p>
            <a:r>
              <a:rPr lang="en-US" sz="2400" dirty="0"/>
              <a:t>Level of Comfort Measures</a:t>
            </a:r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250DFA-A363-416B-B03C-A1BFE4AAA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563" y="4369973"/>
            <a:ext cx="3506873" cy="1756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C44183-6959-475B-8192-8C5BE473A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730329"/>
            <a:ext cx="8229600" cy="13958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DBC227-B910-497F-9C68-07D8AC58A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563" y="4369972"/>
            <a:ext cx="2952902" cy="952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16135-25EB-4E30-BEC2-99E7C7518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598" y="4924408"/>
            <a:ext cx="2609984" cy="66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Order Sets</a:t>
            </a:r>
            <a:br>
              <a:rPr lang="en-US" dirty="0"/>
            </a:br>
            <a:r>
              <a:rPr lang="en-US" sz="3600" dirty="0"/>
              <a:t>Diet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 with Code Status, only one Active diet order can exist</a:t>
            </a:r>
          </a:p>
          <a:p>
            <a:pPr lvl="1"/>
            <a:r>
              <a:rPr lang="en-US" sz="2000" dirty="0"/>
              <a:t>Can have staggered start times (Reg      NPO     Clear </a:t>
            </a:r>
            <a:r>
              <a:rPr lang="en-US" sz="2000" dirty="0" err="1"/>
              <a:t>Liq</a:t>
            </a:r>
            <a:r>
              <a:rPr lang="en-US" sz="2000" dirty="0"/>
              <a:t>)</a:t>
            </a:r>
          </a:p>
          <a:p>
            <a:r>
              <a:rPr lang="en-US" sz="2400" dirty="0"/>
              <a:t>3 choices for starting meal</a:t>
            </a:r>
          </a:p>
          <a:p>
            <a:pPr lvl="1"/>
            <a:r>
              <a:rPr lang="en-US" sz="2000" dirty="0"/>
              <a:t>“Next Meal” indicates preferred choice if not NPO</a:t>
            </a:r>
          </a:p>
          <a:p>
            <a:pPr lvl="1"/>
            <a:r>
              <a:rPr lang="en-US" sz="2000" dirty="0"/>
              <a:t>Time = Last time to serve that meal (time “next meal” changes)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226ED9-AD2B-4112-ACA7-A763968C2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7049"/>
            <a:ext cx="8229600" cy="2309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54224F-13E2-45C6-9244-7DB041D63AEC}"/>
              </a:ext>
            </a:extLst>
          </p:cNvPr>
          <p:cNvSpPr/>
          <p:nvPr/>
        </p:nvSpPr>
        <p:spPr>
          <a:xfrm>
            <a:off x="457200" y="4191000"/>
            <a:ext cx="1752600" cy="53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E897D-8A10-4088-AC67-EAC6E59B2E0B}"/>
              </a:ext>
            </a:extLst>
          </p:cNvPr>
          <p:cNvSpPr/>
          <p:nvPr/>
        </p:nvSpPr>
        <p:spPr>
          <a:xfrm>
            <a:off x="1600200" y="4419600"/>
            <a:ext cx="5334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FF6BD9-21AF-48AA-88F6-A331451BAA3E}"/>
              </a:ext>
            </a:extLst>
          </p:cNvPr>
          <p:cNvSpPr/>
          <p:nvPr/>
        </p:nvSpPr>
        <p:spPr>
          <a:xfrm>
            <a:off x="609600" y="4724400"/>
            <a:ext cx="1828800" cy="1825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9DD94F-AE36-48B1-B30C-528E685CFAA5}"/>
              </a:ext>
            </a:extLst>
          </p:cNvPr>
          <p:cNvSpPr/>
          <p:nvPr/>
        </p:nvSpPr>
        <p:spPr>
          <a:xfrm>
            <a:off x="1066800" y="5089524"/>
            <a:ext cx="533400" cy="1682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781688A-AF55-4002-9B40-7231AED3737C}"/>
              </a:ext>
            </a:extLst>
          </p:cNvPr>
          <p:cNvSpPr/>
          <p:nvPr/>
        </p:nvSpPr>
        <p:spPr>
          <a:xfrm>
            <a:off x="5029200" y="22098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A76C15D-6820-4BE6-A831-5E58FE3AD93F}"/>
              </a:ext>
            </a:extLst>
          </p:cNvPr>
          <p:cNvSpPr/>
          <p:nvPr/>
        </p:nvSpPr>
        <p:spPr>
          <a:xfrm>
            <a:off x="5802406" y="2209800"/>
            <a:ext cx="228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89FB6F-E2BC-4126-AE8F-035AF9CAEEBE}"/>
              </a:ext>
            </a:extLst>
          </p:cNvPr>
          <p:cNvSpPr txBox="1"/>
          <p:nvPr/>
        </p:nvSpPr>
        <p:spPr>
          <a:xfrm>
            <a:off x="3352800" y="4724400"/>
            <a:ext cx="2895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Carbohydrate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= Diabetic Diet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Calorie selection options</a:t>
            </a:r>
          </a:p>
        </p:txBody>
      </p:sp>
    </p:spTree>
    <p:extLst>
      <p:ext uri="{BB962C8B-B14F-4D97-AF65-F5344CB8AC3E}">
        <p14:creationId xmlns:p14="http://schemas.microsoft.com/office/powerpoint/2010/main" val="24341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Order Sets</a:t>
            </a:r>
            <a:br>
              <a:rPr lang="en-US" dirty="0"/>
            </a:br>
            <a:r>
              <a:rPr lang="en-US" dirty="0"/>
              <a:t>Diet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179B0-CCBC-4C40-977C-72379E7B2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98848"/>
            <a:ext cx="8229600" cy="242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35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Order Sets</a:t>
            </a:r>
            <a:br>
              <a:rPr lang="en-US" dirty="0"/>
            </a:br>
            <a:r>
              <a:rPr lang="en-US" dirty="0"/>
              <a:t>Medication Orders within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3BB5B2-01C9-4881-8411-16A0FB1C7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76065"/>
            <a:ext cx="8229600" cy="185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391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Order Sets</a:t>
            </a:r>
            <a:br>
              <a:rPr lang="en-US" dirty="0"/>
            </a:br>
            <a:r>
              <a:rPr lang="en-US" sz="3600" dirty="0"/>
              <a:t>VTE Predictive Score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VTE Predictive Score is pre-selected &amp; Required</a:t>
            </a:r>
          </a:p>
          <a:p>
            <a:r>
              <a:rPr lang="en-US" sz="2400" dirty="0"/>
              <a:t>Expand the order to complete the details</a:t>
            </a:r>
          </a:p>
          <a:p>
            <a:r>
              <a:rPr lang="en-US" sz="2400" dirty="0"/>
              <a:t>Medical (Shown) or Surgical patient types</a:t>
            </a:r>
          </a:p>
          <a:p>
            <a:r>
              <a:rPr lang="en-US" sz="2400" dirty="0"/>
              <a:t>*Answer All “Yes”, </a:t>
            </a:r>
            <a:r>
              <a:rPr lang="en-US" sz="2400" b="1" dirty="0"/>
              <a:t>BUT Only Yes’s</a:t>
            </a:r>
          </a:p>
          <a:p>
            <a:pPr lvl="1"/>
            <a:r>
              <a:rPr lang="en-US" sz="2000" dirty="0"/>
              <a:t>Answers scored</a:t>
            </a:r>
          </a:p>
          <a:p>
            <a:r>
              <a:rPr lang="en-US" sz="2400" dirty="0"/>
              <a:t>If No Yes – 1 “No”</a:t>
            </a:r>
          </a:p>
          <a:p>
            <a:pPr lvl="1"/>
            <a:r>
              <a:rPr lang="en-US" sz="2000" dirty="0"/>
              <a:t>Scores 0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E93101-5360-4106-BADE-FF28A19B1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33722"/>
            <a:ext cx="8229600" cy="492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174476-0A4D-4ED8-9146-39DA86971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970437"/>
            <a:ext cx="3581400" cy="21689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E9B306-8511-497F-A669-D0CB07F6CF8B}"/>
              </a:ext>
            </a:extLst>
          </p:cNvPr>
          <p:cNvSpPr/>
          <p:nvPr/>
        </p:nvSpPr>
        <p:spPr>
          <a:xfrm>
            <a:off x="5181600" y="4267200"/>
            <a:ext cx="12192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5AC27-6A9E-440E-B8A9-F6C33DEA3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974022"/>
            <a:ext cx="3581400" cy="21665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FA11E5-F6BF-4137-A556-73A95F2BB5BA}"/>
              </a:ext>
            </a:extLst>
          </p:cNvPr>
          <p:cNvSpPr/>
          <p:nvPr/>
        </p:nvSpPr>
        <p:spPr>
          <a:xfrm>
            <a:off x="457200" y="6019800"/>
            <a:ext cx="228600" cy="1063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39951B-AA0C-451D-A40C-0BBF4A8BDB17}"/>
              </a:ext>
            </a:extLst>
          </p:cNvPr>
          <p:cNvSpPr/>
          <p:nvPr/>
        </p:nvSpPr>
        <p:spPr>
          <a:xfrm>
            <a:off x="5181600" y="4724400"/>
            <a:ext cx="12192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6C1E2-5049-4FA8-9F7F-21F27A6181F1}"/>
              </a:ext>
            </a:extLst>
          </p:cNvPr>
          <p:cNvSpPr/>
          <p:nvPr/>
        </p:nvSpPr>
        <p:spPr>
          <a:xfrm>
            <a:off x="5181600" y="6019800"/>
            <a:ext cx="1219200" cy="11723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E59DC5-4C55-49E5-B4D3-907483AC9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8659" y="3975217"/>
            <a:ext cx="3578141" cy="2168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1E1B0D6-7E98-47A9-814B-FC54C69CCB4E}"/>
              </a:ext>
            </a:extLst>
          </p:cNvPr>
          <p:cNvSpPr/>
          <p:nvPr/>
        </p:nvSpPr>
        <p:spPr>
          <a:xfrm>
            <a:off x="5943600" y="4419600"/>
            <a:ext cx="304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CC6227-6C3E-4ADD-A15F-A6FACAFEEFE6}"/>
              </a:ext>
            </a:extLst>
          </p:cNvPr>
          <p:cNvSpPr/>
          <p:nvPr/>
        </p:nvSpPr>
        <p:spPr>
          <a:xfrm>
            <a:off x="5181600" y="6006537"/>
            <a:ext cx="990600" cy="1304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7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Order Sets</a:t>
            </a:r>
            <a:br>
              <a:rPr lang="en-US" dirty="0"/>
            </a:br>
            <a:r>
              <a:rPr lang="en-US" sz="3600" dirty="0"/>
              <a:t>Adult Admission Protocols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Adult Admission Protocols are orders that allow Nurses to initial care under emergent situations via established protocols</a:t>
            </a:r>
          </a:p>
          <a:p>
            <a:r>
              <a:rPr lang="en-US" sz="2000" dirty="0"/>
              <a:t>Please do </a:t>
            </a:r>
            <a:r>
              <a:rPr lang="en-US" sz="2000" b="1" dirty="0"/>
              <a:t>NOT </a:t>
            </a:r>
            <a:r>
              <a:rPr lang="en-US" sz="2000" dirty="0"/>
              <a:t>uncheck the orders</a:t>
            </a:r>
          </a:p>
          <a:p>
            <a:pPr lvl="1"/>
            <a:r>
              <a:rPr lang="en-US" sz="1600" dirty="0"/>
              <a:t>Call STAT Team</a:t>
            </a:r>
            <a:endParaRPr lang="en-US" sz="2000" dirty="0"/>
          </a:p>
          <a:p>
            <a:pPr lvl="1"/>
            <a:r>
              <a:rPr lang="en-US" sz="1600" dirty="0"/>
              <a:t>Chest Pain Protocol</a:t>
            </a:r>
          </a:p>
          <a:p>
            <a:pPr lvl="1"/>
            <a:r>
              <a:rPr lang="en-US" sz="1600" dirty="0"/>
              <a:t>Hypoglycemia Protocol</a:t>
            </a:r>
          </a:p>
          <a:p>
            <a:pPr lvl="1"/>
            <a:r>
              <a:rPr lang="en-US" sz="1600" dirty="0"/>
              <a:t>Narcan</a:t>
            </a:r>
          </a:p>
          <a:p>
            <a:pPr lvl="1"/>
            <a:r>
              <a:rPr lang="en-US" sz="1600" dirty="0"/>
              <a:t>C-Diff Protocol</a:t>
            </a:r>
          </a:p>
          <a:p>
            <a:pPr lvl="1"/>
            <a:r>
              <a:rPr lang="en-US" sz="1600" dirty="0"/>
              <a:t>Bladder Scan Protocol</a:t>
            </a: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0D23F8-47A5-4940-847A-6B462D8B6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10662"/>
            <a:ext cx="8229600" cy="16155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263A09-642A-4CE1-89FD-C89448EFD7C3}"/>
              </a:ext>
            </a:extLst>
          </p:cNvPr>
          <p:cNvSpPr/>
          <p:nvPr/>
        </p:nvSpPr>
        <p:spPr>
          <a:xfrm>
            <a:off x="457200" y="4724400"/>
            <a:ext cx="16002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Lab Orders</a:t>
            </a:r>
          </a:p>
          <a:p>
            <a:r>
              <a:rPr lang="en-US" sz="2400" dirty="0"/>
              <a:t>Radiology Orders</a:t>
            </a:r>
          </a:p>
          <a:p>
            <a:r>
              <a:rPr lang="en-US" sz="2400" dirty="0"/>
              <a:t>Diagnostic Tests</a:t>
            </a:r>
          </a:p>
          <a:p>
            <a:r>
              <a:rPr lang="en-US" sz="2400" dirty="0"/>
              <a:t>Consultations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E237B5-C45E-4E9A-9D99-57D1CEFA3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24345"/>
            <a:ext cx="8229600" cy="160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34FC90-4B7B-4569-9469-925435E9E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53470"/>
            <a:ext cx="8229600" cy="15726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279E6C-C1A8-488D-99BF-B3F889090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897872"/>
            <a:ext cx="8229600" cy="1257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47F37E-ECC2-4ECD-ADE8-B034D4351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338525"/>
            <a:ext cx="8229600" cy="18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9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520A1C-F2A2-4C58-8FE7-6EEEC76D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76818-BC9B-4618-8089-6BF548BBF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Entering Orders</a:t>
            </a:r>
          </a:p>
        </p:txBody>
      </p:sp>
    </p:spTree>
    <p:extLst>
      <p:ext uri="{BB962C8B-B14F-4D97-AF65-F5344CB8AC3E}">
        <p14:creationId xmlns:p14="http://schemas.microsoft.com/office/powerpoint/2010/main" val="26252804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This Order Set was an Admission Set</a:t>
            </a:r>
          </a:p>
          <a:p>
            <a:pPr lvl="1"/>
            <a:r>
              <a:rPr lang="en-US" sz="2000" dirty="0"/>
              <a:t>A more complex/complete Order Set</a:t>
            </a:r>
          </a:p>
          <a:p>
            <a:r>
              <a:rPr lang="en-US" sz="2400" dirty="0"/>
              <a:t>Other Order sets may be </a:t>
            </a:r>
          </a:p>
          <a:p>
            <a:pPr lvl="1"/>
            <a:r>
              <a:rPr lang="en-US" sz="2000" dirty="0"/>
              <a:t>Modules</a:t>
            </a:r>
          </a:p>
          <a:p>
            <a:pPr lvl="2"/>
            <a:r>
              <a:rPr lang="en-US" sz="1800" dirty="0"/>
              <a:t>Diagnosis specific</a:t>
            </a:r>
          </a:p>
          <a:p>
            <a:pPr lvl="1"/>
            <a:r>
              <a:rPr lang="en-US" sz="2000" dirty="0"/>
              <a:t>Medication Specific</a:t>
            </a:r>
          </a:p>
          <a:p>
            <a:pPr lvl="2"/>
            <a:r>
              <a:rPr lang="en-US" sz="1800" dirty="0"/>
              <a:t>i.e. Insulin drip/Heparin</a:t>
            </a:r>
          </a:p>
          <a:p>
            <a:pPr lvl="1"/>
            <a:r>
              <a:rPr lang="en-US" sz="2000" dirty="0"/>
              <a:t>Department Specific</a:t>
            </a:r>
          </a:p>
          <a:p>
            <a:pPr lvl="2"/>
            <a:r>
              <a:rPr lang="en-US" sz="1800" dirty="0"/>
              <a:t>i.e. ED order sets are specific to that department</a:t>
            </a:r>
          </a:p>
          <a:p>
            <a:pPr lvl="3"/>
            <a:r>
              <a:rPr lang="en-US" sz="1600" dirty="0"/>
              <a:t>Only to be used in the ED</a:t>
            </a:r>
          </a:p>
          <a:p>
            <a:pPr lvl="2"/>
            <a:r>
              <a:rPr lang="en-US" sz="2000" dirty="0"/>
              <a:t>OB/Surgical/Ped/Ortho</a:t>
            </a:r>
          </a:p>
          <a:p>
            <a:pPr lvl="1"/>
            <a:r>
              <a:rPr lang="en-US" sz="2400" dirty="0"/>
              <a:t>Various requested sets</a:t>
            </a:r>
          </a:p>
        </p:txBody>
      </p:sp>
    </p:spTree>
    <p:extLst>
      <p:ext uri="{BB962C8B-B14F-4D97-AF65-F5344CB8AC3E}">
        <p14:creationId xmlns:p14="http://schemas.microsoft.com/office/powerpoint/2010/main" val="27471350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DAE73C-1C44-4229-B27B-48C53C53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routine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56A5F-A546-47DD-BEE5-D2F00F05A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Creating Pending Orders When Changing Level of Care</a:t>
            </a:r>
          </a:p>
        </p:txBody>
      </p:sp>
    </p:spTree>
    <p:extLst>
      <p:ext uri="{BB962C8B-B14F-4D97-AF65-F5344CB8AC3E}">
        <p14:creationId xmlns:p14="http://schemas.microsoft.com/office/powerpoint/2010/main" val="41592723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Routine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Used when moving patients to different levels of care</a:t>
            </a:r>
          </a:p>
          <a:p>
            <a:pPr lvl="1"/>
            <a:r>
              <a:rPr lang="en-US" sz="1800" dirty="0"/>
              <a:t>ED </a:t>
            </a:r>
            <a:r>
              <a:rPr lang="en-US" sz="1800" dirty="0">
                <a:sym typeface="Wingdings" panose="05000000000000000000" pitchFamily="2" charset="2"/>
              </a:rPr>
              <a:t> Inpatient, PACU  Inpatient, Medical  ICU, etc.</a:t>
            </a:r>
          </a:p>
          <a:p>
            <a:r>
              <a:rPr lang="en-US" sz="2000" dirty="0">
                <a:sym typeface="Wingdings" panose="05000000000000000000" pitchFamily="2" charset="2"/>
              </a:rPr>
              <a:t>Creates “Pending” orders that are activated by nurse on receiving unit</a:t>
            </a:r>
          </a:p>
          <a:p>
            <a:r>
              <a:rPr lang="en-US" sz="2000" dirty="0">
                <a:sym typeface="Wingdings" panose="05000000000000000000" pitchFamily="2" charset="2"/>
              </a:rPr>
              <a:t>The Routine consists of 4 parts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The Transfer Order – Only goes to Registration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Existing Orders – Stop/continue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Admission Medication Reconciliation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New orders</a:t>
            </a:r>
          </a:p>
          <a:p>
            <a:r>
              <a:rPr lang="en-US" sz="2000" dirty="0">
                <a:sym typeface="Wingdings" panose="05000000000000000000" pitchFamily="2" charset="2"/>
              </a:rPr>
              <a:t>“Now”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Cancelled Orders – Can be stopped “now” which cancels the order under Current Orders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New Orders – Moves to order to Current Orders (Will continue on transfer)</a:t>
            </a:r>
          </a:p>
          <a:p>
            <a:pPr lvl="2"/>
            <a:r>
              <a:rPr lang="en-US" sz="1400" dirty="0">
                <a:sym typeface="Wingdings" panose="05000000000000000000" pitchFamily="2" charset="2"/>
              </a:rPr>
              <a:t>Recommended to verbally tell nurse that new order was entered, and you would like it done/initiated before transfer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443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Routine</a:t>
            </a:r>
            <a:br>
              <a:rPr lang="en-US" dirty="0"/>
            </a:br>
            <a:r>
              <a:rPr lang="en-US" sz="3600" dirty="0"/>
              <a:t>The Transfer Order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Exit from the Transfer Routine without saving</a:t>
            </a:r>
          </a:p>
          <a:p>
            <a:r>
              <a:rPr lang="en-US" sz="2400" dirty="0"/>
              <a:t>The Transfer Order</a:t>
            </a:r>
          </a:p>
          <a:p>
            <a:pPr lvl="1"/>
            <a:r>
              <a:rPr lang="en-US" sz="2000" dirty="0"/>
              <a:t>To Accommodation (Should match Admission/</a:t>
            </a:r>
            <a:r>
              <a:rPr lang="en-US" sz="2000" dirty="0" err="1"/>
              <a:t>Obs</a:t>
            </a:r>
            <a:r>
              <a:rPr lang="en-US" sz="2000" dirty="0"/>
              <a:t> Order)</a:t>
            </a:r>
          </a:p>
          <a:p>
            <a:pPr lvl="1"/>
            <a:r>
              <a:rPr lang="en-US" sz="2000" dirty="0"/>
              <a:t>To Registration Status (Should match Admission/</a:t>
            </a:r>
            <a:r>
              <a:rPr lang="en-US" sz="2000" dirty="0" err="1"/>
              <a:t>Obs</a:t>
            </a:r>
            <a:r>
              <a:rPr lang="en-US" sz="2000" dirty="0"/>
              <a:t> Order)</a:t>
            </a:r>
          </a:p>
          <a:p>
            <a:pPr lvl="1"/>
            <a:r>
              <a:rPr lang="en-US" sz="2000" dirty="0"/>
              <a:t>Problem</a:t>
            </a:r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8E5600-17E1-46B0-9042-0779C51D6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70884"/>
            <a:ext cx="8229600" cy="22336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162033-4527-41D6-9630-FF33AD193B06}"/>
              </a:ext>
            </a:extLst>
          </p:cNvPr>
          <p:cNvSpPr/>
          <p:nvPr/>
        </p:nvSpPr>
        <p:spPr>
          <a:xfrm>
            <a:off x="6629400" y="4191000"/>
            <a:ext cx="304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4ABBD7-E623-4793-BDAE-1C0656D10255}"/>
              </a:ext>
            </a:extLst>
          </p:cNvPr>
          <p:cNvSpPr/>
          <p:nvPr/>
        </p:nvSpPr>
        <p:spPr>
          <a:xfrm>
            <a:off x="457200" y="5105400"/>
            <a:ext cx="7543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13354D-0AA9-490D-B0EE-F42AA9039067}"/>
              </a:ext>
            </a:extLst>
          </p:cNvPr>
          <p:cNvSpPr/>
          <p:nvPr/>
        </p:nvSpPr>
        <p:spPr>
          <a:xfrm>
            <a:off x="457200" y="5334000"/>
            <a:ext cx="7543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670450-20E1-4650-9BFA-3301183D4483}"/>
              </a:ext>
            </a:extLst>
          </p:cNvPr>
          <p:cNvSpPr/>
          <p:nvPr/>
        </p:nvSpPr>
        <p:spPr>
          <a:xfrm>
            <a:off x="457200" y="4876800"/>
            <a:ext cx="8153400" cy="1066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FF896D-4EDA-4DB2-B96B-906BE0970D1F}"/>
              </a:ext>
            </a:extLst>
          </p:cNvPr>
          <p:cNvSpPr/>
          <p:nvPr/>
        </p:nvSpPr>
        <p:spPr>
          <a:xfrm>
            <a:off x="457200" y="5562600"/>
            <a:ext cx="7315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5020DF-9A2B-4FE5-886B-EC6470A6F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314752"/>
            <a:ext cx="2933851" cy="9588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07A9CC-47E2-47B9-A92F-FBF6471F2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7" y="5035892"/>
            <a:ext cx="2629035" cy="50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6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Transfer Routine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Pop-Up</a:t>
            </a:r>
          </a:p>
          <a:p>
            <a:r>
              <a:rPr lang="en-US" sz="2400" dirty="0"/>
              <a:t>Reflex Order if Telemetry Accommodation Chosen (Required)</a:t>
            </a:r>
          </a:p>
          <a:p>
            <a:r>
              <a:rPr lang="en-US" sz="2400" dirty="0"/>
              <a:t>Telemetry Admission Guidelines</a:t>
            </a:r>
          </a:p>
          <a:p>
            <a:pPr lvl="1"/>
            <a:r>
              <a:rPr lang="en-US" sz="2000" dirty="0"/>
              <a:t>Additional Information required</a:t>
            </a:r>
          </a:p>
          <a:p>
            <a:pPr lvl="2"/>
            <a:r>
              <a:rPr lang="en-US" sz="1600" dirty="0"/>
              <a:t>Based on Guideline chosen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C22FCC-29AD-4F43-96EE-D1164C79C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83327"/>
            <a:ext cx="8229600" cy="18428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D2E523-2D3E-497C-986A-07A299E368A0}"/>
              </a:ext>
            </a:extLst>
          </p:cNvPr>
          <p:cNvSpPr/>
          <p:nvPr/>
        </p:nvSpPr>
        <p:spPr>
          <a:xfrm>
            <a:off x="457200" y="5105400"/>
            <a:ext cx="67818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9E42D-5291-41CB-8E5D-6CEED4622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1" y="4721930"/>
            <a:ext cx="1676400" cy="5358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34A586-D6F1-4AF5-894D-B79CA941A116}"/>
              </a:ext>
            </a:extLst>
          </p:cNvPr>
          <p:cNvSpPr/>
          <p:nvPr/>
        </p:nvSpPr>
        <p:spPr>
          <a:xfrm>
            <a:off x="457200" y="5334000"/>
            <a:ext cx="7696200" cy="685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Routine</a:t>
            </a:r>
            <a:br>
              <a:rPr lang="en-US" dirty="0"/>
            </a:br>
            <a:r>
              <a:rPr lang="en-US" sz="3600" dirty="0"/>
              <a:t>The Transfer Order - Problem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Same rules as Admission Order discussed under order Sets</a:t>
            </a:r>
          </a:p>
          <a:p>
            <a:r>
              <a:rPr lang="en-US" sz="2400" dirty="0"/>
              <a:t>Click Check Box to add problem to order</a:t>
            </a:r>
          </a:p>
          <a:p>
            <a:r>
              <a:rPr lang="en-US" sz="2400" dirty="0"/>
              <a:t>Enter Order if needed into Active Problem List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D92692-A094-427C-A570-9FA93BEE9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2702"/>
            <a:ext cx="8229600" cy="27034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C4EC23-B9DE-43E0-8CA6-8DD86F8CC82A}"/>
              </a:ext>
            </a:extLst>
          </p:cNvPr>
          <p:cNvSpPr/>
          <p:nvPr/>
        </p:nvSpPr>
        <p:spPr>
          <a:xfrm>
            <a:off x="4114800" y="4114800"/>
            <a:ext cx="304800" cy="35634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60E6DA-7840-409B-A33D-B041CC4120BF}"/>
              </a:ext>
            </a:extLst>
          </p:cNvPr>
          <p:cNvSpPr/>
          <p:nvPr/>
        </p:nvSpPr>
        <p:spPr>
          <a:xfrm>
            <a:off x="457200" y="3733800"/>
            <a:ext cx="1981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1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Routine</a:t>
            </a:r>
            <a:br>
              <a:rPr lang="en-US" dirty="0"/>
            </a:br>
            <a:r>
              <a:rPr lang="en-US" sz="3600" dirty="0"/>
              <a:t>Existing Orders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Option to Continue </a:t>
            </a:r>
            <a:r>
              <a:rPr lang="en-US" sz="2400" b="1" dirty="0"/>
              <a:t>OR</a:t>
            </a:r>
          </a:p>
          <a:p>
            <a:r>
              <a:rPr lang="en-US" sz="2400" dirty="0"/>
              <a:t>Stop Orders</a:t>
            </a:r>
          </a:p>
          <a:p>
            <a:r>
              <a:rPr lang="en-US" sz="2000" dirty="0"/>
              <a:t>By Order </a:t>
            </a:r>
            <a:r>
              <a:rPr lang="en-US" sz="2000" b="1" dirty="0"/>
              <a:t>OR</a:t>
            </a:r>
          </a:p>
          <a:p>
            <a:r>
              <a:rPr lang="en-US" sz="2000" dirty="0"/>
              <a:t>Section/Order Type</a:t>
            </a:r>
          </a:p>
          <a:p>
            <a:r>
              <a:rPr lang="en-US" sz="2000" dirty="0"/>
              <a:t>“Now” – Only functions when orders are stopped</a:t>
            </a:r>
          </a:p>
          <a:p>
            <a:pPr lvl="1"/>
            <a:r>
              <a:rPr lang="en-US" sz="1600" dirty="0"/>
              <a:t>Stops them under Current Orders when saved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EF32B7-221F-41D1-9B27-8BFAB9B3E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63796"/>
            <a:ext cx="8229600" cy="20623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4151F0-5B28-4B9F-9928-888BD7961AF6}"/>
              </a:ext>
            </a:extLst>
          </p:cNvPr>
          <p:cNvSpPr/>
          <p:nvPr/>
        </p:nvSpPr>
        <p:spPr>
          <a:xfrm>
            <a:off x="5562600" y="4648200"/>
            <a:ext cx="1447800" cy="14779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A236DA-941E-4BA9-BA25-4781A60C4732}"/>
              </a:ext>
            </a:extLst>
          </p:cNvPr>
          <p:cNvSpPr/>
          <p:nvPr/>
        </p:nvSpPr>
        <p:spPr>
          <a:xfrm>
            <a:off x="7010400" y="4648200"/>
            <a:ext cx="1219200" cy="14779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2EE39-BD99-4487-BA7B-84C594662BCF}"/>
              </a:ext>
            </a:extLst>
          </p:cNvPr>
          <p:cNvSpPr/>
          <p:nvPr/>
        </p:nvSpPr>
        <p:spPr>
          <a:xfrm>
            <a:off x="457200" y="4876800"/>
            <a:ext cx="7772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35BED7-0FEB-47F1-83C5-73F70A205105}"/>
              </a:ext>
            </a:extLst>
          </p:cNvPr>
          <p:cNvSpPr/>
          <p:nvPr/>
        </p:nvSpPr>
        <p:spPr>
          <a:xfrm>
            <a:off x="457200" y="4648200"/>
            <a:ext cx="77724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658194-CF1B-4FDC-ADB4-952B2F9E3E35}"/>
              </a:ext>
            </a:extLst>
          </p:cNvPr>
          <p:cNvSpPr/>
          <p:nvPr/>
        </p:nvSpPr>
        <p:spPr>
          <a:xfrm>
            <a:off x="457200" y="5562600"/>
            <a:ext cx="7772400" cy="20340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7A1F8E-2A1F-4B84-87EE-DF2BC52B0051}"/>
              </a:ext>
            </a:extLst>
          </p:cNvPr>
          <p:cNvSpPr/>
          <p:nvPr/>
        </p:nvSpPr>
        <p:spPr>
          <a:xfrm>
            <a:off x="8229600" y="4267200"/>
            <a:ext cx="457200" cy="18589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Routine</a:t>
            </a:r>
            <a:br>
              <a:rPr lang="en-US" dirty="0"/>
            </a:br>
            <a:r>
              <a:rPr lang="en-US" sz="3600" dirty="0"/>
              <a:t>Existing Orders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Outpatient Orders should usually be stopped</a:t>
            </a:r>
          </a:p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Drips/</a:t>
            </a:r>
            <a:r>
              <a:rPr lang="en-US" dirty="0" err="1"/>
              <a:t>Titratrations</a:t>
            </a:r>
            <a:endParaRPr lang="en-US" dirty="0"/>
          </a:p>
          <a:p>
            <a:pPr lvl="1"/>
            <a:r>
              <a:rPr lang="en-US" dirty="0"/>
              <a:t>Sepsis Orders</a:t>
            </a:r>
          </a:p>
          <a:p>
            <a:pPr lvl="2"/>
            <a:r>
              <a:rPr lang="en-US" dirty="0"/>
              <a:t>Blood Cultures/Lactate</a:t>
            </a:r>
          </a:p>
          <a:p>
            <a:pPr lvl="1"/>
            <a:r>
              <a:rPr lang="en-US" dirty="0"/>
              <a:t>Consultations (If Appropriate)</a:t>
            </a:r>
          </a:p>
          <a:p>
            <a:pPr lvl="1"/>
            <a:r>
              <a:rPr lang="en-US" dirty="0"/>
              <a:t>Others if assessed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31728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Routine</a:t>
            </a:r>
            <a:br>
              <a:rPr lang="en-US" dirty="0"/>
            </a:br>
            <a:r>
              <a:rPr lang="en-US" sz="3600" dirty="0"/>
              <a:t>Admission Med Reconciliation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“Reviewed” – Postpones Home Meds if Home Meds incomplete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09E159-BD2E-401B-BF51-960902775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64565"/>
            <a:ext cx="8229600" cy="39441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8ECFDA-1DE0-4032-A6DD-995C7F642FD0}"/>
              </a:ext>
            </a:extLst>
          </p:cNvPr>
          <p:cNvSpPr/>
          <p:nvPr/>
        </p:nvSpPr>
        <p:spPr>
          <a:xfrm>
            <a:off x="457200" y="2667000"/>
            <a:ext cx="1219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825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Routine</a:t>
            </a:r>
            <a:br>
              <a:rPr lang="en-US" dirty="0"/>
            </a:br>
            <a:r>
              <a:rPr lang="en-US" sz="3600" dirty="0"/>
              <a:t>Admission Med Reconciliation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Meds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09E159-BD2E-401B-BF51-960902775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64565"/>
            <a:ext cx="8229600" cy="39441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713993-A7D5-4054-B1CF-EFC6C2FCA25C}"/>
              </a:ext>
            </a:extLst>
          </p:cNvPr>
          <p:cNvSpPr/>
          <p:nvPr/>
        </p:nvSpPr>
        <p:spPr>
          <a:xfrm>
            <a:off x="457200" y="2438400"/>
            <a:ext cx="4038600" cy="1905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E5CB8F-7B9A-45DF-B95B-988DA7E08482}"/>
              </a:ext>
            </a:extLst>
          </p:cNvPr>
          <p:cNvSpPr/>
          <p:nvPr/>
        </p:nvSpPr>
        <p:spPr>
          <a:xfrm>
            <a:off x="1676400" y="2667000"/>
            <a:ext cx="2362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8FE459-EF5F-4E66-B90C-FB9349E2742F}"/>
              </a:ext>
            </a:extLst>
          </p:cNvPr>
          <p:cNvSpPr/>
          <p:nvPr/>
        </p:nvSpPr>
        <p:spPr>
          <a:xfrm>
            <a:off x="1676400" y="3429000"/>
            <a:ext cx="23622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BC147A-1F47-4A95-8732-772C5041D055}"/>
              </a:ext>
            </a:extLst>
          </p:cNvPr>
          <p:cNvSpPr/>
          <p:nvPr/>
        </p:nvSpPr>
        <p:spPr>
          <a:xfrm>
            <a:off x="4038600" y="4145764"/>
            <a:ext cx="381000" cy="19763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5DF9A4-5435-4312-B061-973B7D70B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499" y="4343399"/>
            <a:ext cx="536601" cy="2035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D50414-1144-404D-BDFC-2A0626D3426A}"/>
              </a:ext>
            </a:extLst>
          </p:cNvPr>
          <p:cNvSpPr txBox="1"/>
          <p:nvPr/>
        </p:nvSpPr>
        <p:spPr>
          <a:xfrm>
            <a:off x="4648200" y="2895600"/>
            <a:ext cx="40386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Continue All/Hold 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Option to Process all orders the same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Continue/Hold each Medication individually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Additional 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“Pt’s Own”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“Notify”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Only displays if Medication entered incorrectly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5939EE-C85B-4A5E-B347-9ECF22D71996}"/>
              </a:ext>
            </a:extLst>
          </p:cNvPr>
          <p:cNvSpPr/>
          <p:nvPr/>
        </p:nvSpPr>
        <p:spPr>
          <a:xfrm>
            <a:off x="1676400" y="4145763"/>
            <a:ext cx="2325700" cy="1802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9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is a more detailed look at entering orders in Expanse</a:t>
            </a:r>
          </a:p>
          <a:p>
            <a:r>
              <a:rPr lang="en-US" sz="2800" dirty="0"/>
              <a:t>There is a preferred display (Favorites by Category)</a:t>
            </a:r>
          </a:p>
          <a:p>
            <a:pPr lvl="1"/>
            <a:r>
              <a:rPr lang="en-US" sz="2400" dirty="0"/>
              <a:t>Setting up favorites is key to time saving for orders</a:t>
            </a:r>
          </a:p>
        </p:txBody>
      </p:sp>
    </p:spTree>
    <p:extLst>
      <p:ext uri="{BB962C8B-B14F-4D97-AF65-F5344CB8AC3E}">
        <p14:creationId xmlns:p14="http://schemas.microsoft.com/office/powerpoint/2010/main" val="10519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Routine</a:t>
            </a:r>
            <a:br>
              <a:rPr lang="en-US" dirty="0"/>
            </a:br>
            <a:r>
              <a:rPr lang="en-US" dirty="0"/>
              <a:t>Admission Med Reconciliation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Continued medication</a:t>
            </a:r>
          </a:p>
          <a:p>
            <a:pPr lvl="1"/>
            <a:r>
              <a:rPr lang="en-US" sz="1800" dirty="0"/>
              <a:t>Duplicates as a “Linked” Visit Med</a:t>
            </a:r>
          </a:p>
          <a:p>
            <a:pPr lvl="1"/>
            <a:r>
              <a:rPr lang="en-US" sz="1800" dirty="0"/>
              <a:t>Clinical Indication Required</a:t>
            </a:r>
          </a:p>
          <a:p>
            <a:r>
              <a:rPr lang="en-US" sz="2000" dirty="0"/>
              <a:t>Hold Med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8304BD-64FE-4C95-92D2-FBAD6460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88447"/>
            <a:ext cx="8229600" cy="32202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C95AAD-2708-4D24-A1C4-58F11CA0AF77}"/>
              </a:ext>
            </a:extLst>
          </p:cNvPr>
          <p:cNvSpPr/>
          <p:nvPr/>
        </p:nvSpPr>
        <p:spPr>
          <a:xfrm>
            <a:off x="457200" y="4320382"/>
            <a:ext cx="3886200" cy="78501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AF8173-3521-472C-8803-AEE343D1E400}"/>
              </a:ext>
            </a:extLst>
          </p:cNvPr>
          <p:cNvSpPr/>
          <p:nvPr/>
        </p:nvSpPr>
        <p:spPr>
          <a:xfrm>
            <a:off x="4343400" y="4267200"/>
            <a:ext cx="2286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E84CB0-CF77-464E-9A63-FDCD54F725EE}"/>
              </a:ext>
            </a:extLst>
          </p:cNvPr>
          <p:cNvSpPr/>
          <p:nvPr/>
        </p:nvSpPr>
        <p:spPr>
          <a:xfrm>
            <a:off x="4495800" y="3886200"/>
            <a:ext cx="4191000" cy="1066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CB4E69-14B1-4E39-9C29-1AE0302DFE71}"/>
              </a:ext>
            </a:extLst>
          </p:cNvPr>
          <p:cNvSpPr/>
          <p:nvPr/>
        </p:nvSpPr>
        <p:spPr>
          <a:xfrm>
            <a:off x="457200" y="5135562"/>
            <a:ext cx="7391400" cy="2746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A57A08-BA1D-499F-A651-712FC94095B4}"/>
              </a:ext>
            </a:extLst>
          </p:cNvPr>
          <p:cNvSpPr/>
          <p:nvPr/>
        </p:nvSpPr>
        <p:spPr>
          <a:xfrm>
            <a:off x="457200" y="5592762"/>
            <a:ext cx="3962400" cy="7159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B838C8-0B51-44ED-AD4B-B67A5B6A60F5}"/>
              </a:ext>
            </a:extLst>
          </p:cNvPr>
          <p:cNvSpPr/>
          <p:nvPr/>
        </p:nvSpPr>
        <p:spPr>
          <a:xfrm>
            <a:off x="5867400" y="5791200"/>
            <a:ext cx="1447800" cy="2746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Routine</a:t>
            </a:r>
            <a:br>
              <a:rPr lang="en-US" dirty="0"/>
            </a:br>
            <a:r>
              <a:rPr lang="en-US" sz="3600" dirty="0"/>
              <a:t>Admission Med Reconciliation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 medications (</a:t>
            </a:r>
            <a:r>
              <a:rPr lang="en-US" b="1" dirty="0"/>
              <a:t>Required</a:t>
            </a:r>
            <a:r>
              <a:rPr lang="en-US" dirty="0"/>
              <a:t>)</a:t>
            </a:r>
          </a:p>
          <a:p>
            <a:r>
              <a:rPr lang="en-US" dirty="0"/>
              <a:t>Continue All/Stop All Option</a:t>
            </a:r>
          </a:p>
          <a:p>
            <a:r>
              <a:rPr lang="en-US" dirty="0"/>
              <a:t>Continue/Stop individual Orders</a:t>
            </a:r>
          </a:p>
          <a:p>
            <a:pPr lvl="1"/>
            <a:r>
              <a:rPr lang="en-US" dirty="0"/>
              <a:t>Continue </a:t>
            </a:r>
            <a:r>
              <a:rPr lang="en-US" b="1" dirty="0"/>
              <a:t>only recommended </a:t>
            </a:r>
            <a:r>
              <a:rPr lang="en-US" dirty="0"/>
              <a:t>for Drips/Titrations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F1248-5DAD-4F13-ACE1-106F90BC8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824501"/>
            <a:ext cx="2819400" cy="23016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11119E-FFF1-4997-8FAF-CEF50E46F56B}"/>
              </a:ext>
            </a:extLst>
          </p:cNvPr>
          <p:cNvSpPr/>
          <p:nvPr/>
        </p:nvSpPr>
        <p:spPr>
          <a:xfrm>
            <a:off x="6934200" y="3962400"/>
            <a:ext cx="17526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A9797-71CA-4EE4-B21B-3CAD4C4C7282}"/>
              </a:ext>
            </a:extLst>
          </p:cNvPr>
          <p:cNvSpPr/>
          <p:nvPr/>
        </p:nvSpPr>
        <p:spPr>
          <a:xfrm>
            <a:off x="6934200" y="5410200"/>
            <a:ext cx="17526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F95EE6-54FF-4F51-80DE-710822A6770B}"/>
              </a:ext>
            </a:extLst>
          </p:cNvPr>
          <p:cNvSpPr/>
          <p:nvPr/>
        </p:nvSpPr>
        <p:spPr>
          <a:xfrm>
            <a:off x="6934200" y="6019800"/>
            <a:ext cx="1752600" cy="1063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17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Routine</a:t>
            </a:r>
            <a:br>
              <a:rPr lang="en-US" dirty="0"/>
            </a:br>
            <a:r>
              <a:rPr lang="en-US" sz="3600" dirty="0"/>
              <a:t>New Orders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Add New</a:t>
            </a:r>
          </a:p>
          <a:p>
            <a:r>
              <a:rPr lang="en-US" sz="2400" dirty="0"/>
              <a:t>“Enter” screen appears</a:t>
            </a:r>
          </a:p>
          <a:p>
            <a:pPr lvl="1"/>
            <a:r>
              <a:rPr lang="en-US" sz="2000" dirty="0"/>
              <a:t>Select Order Sets and Orders as Appropriate</a:t>
            </a:r>
          </a:p>
          <a:p>
            <a:pPr lvl="1"/>
            <a:r>
              <a:rPr lang="en-US" sz="2000" dirty="0"/>
              <a:t>Admission Order Set covered in Order Sets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5C7B08-A98B-4990-B454-A16575FC4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94834"/>
            <a:ext cx="8230313" cy="22313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693ABE-ABBF-42AC-A202-E5F159AE14B7}"/>
              </a:ext>
            </a:extLst>
          </p:cNvPr>
          <p:cNvSpPr/>
          <p:nvPr/>
        </p:nvSpPr>
        <p:spPr>
          <a:xfrm>
            <a:off x="3886200" y="4419600"/>
            <a:ext cx="13716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DBF5A-F31D-4B21-94A0-CFA722165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87" y="3505493"/>
            <a:ext cx="8229600" cy="261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3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Routine</a:t>
            </a:r>
            <a:br>
              <a:rPr lang="en-US" dirty="0"/>
            </a:br>
            <a:r>
              <a:rPr lang="en-US" sz="3600" dirty="0"/>
              <a:t>Resolve Conflicts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Override</a:t>
            </a:r>
          </a:p>
          <a:p>
            <a:pPr lvl="1"/>
            <a:r>
              <a:rPr lang="en-US" sz="2000" dirty="0"/>
              <a:t>Reasons may or may not be required</a:t>
            </a:r>
          </a:p>
          <a:p>
            <a:r>
              <a:rPr lang="en-US" sz="2400" dirty="0"/>
              <a:t>Erase</a:t>
            </a:r>
          </a:p>
          <a:p>
            <a:pPr lvl="1"/>
            <a:r>
              <a:rPr lang="en-US" sz="2000" dirty="0"/>
              <a:t>If you change your mind and want to cancel order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BA34F8-A887-4DFB-A72C-9D832FE17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83177"/>
            <a:ext cx="8229600" cy="26429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68C29B-318C-4416-917B-6AF6C36626C3}"/>
              </a:ext>
            </a:extLst>
          </p:cNvPr>
          <p:cNvSpPr/>
          <p:nvPr/>
        </p:nvSpPr>
        <p:spPr>
          <a:xfrm>
            <a:off x="7008159" y="3886200"/>
            <a:ext cx="6096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D9680-1973-4CD4-8A4B-234CAEEDB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035" y="4200854"/>
            <a:ext cx="3403724" cy="21138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6C22E5-CBB0-4748-B193-EE391F6086B3}"/>
              </a:ext>
            </a:extLst>
          </p:cNvPr>
          <p:cNvSpPr/>
          <p:nvPr/>
        </p:nvSpPr>
        <p:spPr>
          <a:xfrm>
            <a:off x="7617759" y="3886200"/>
            <a:ext cx="457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Routine</a:t>
            </a:r>
            <a:br>
              <a:rPr lang="en-US" dirty="0"/>
            </a:br>
            <a:r>
              <a:rPr lang="en-US" sz="3600" dirty="0"/>
              <a:t>New Orders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Save and PIN your Orders</a:t>
            </a:r>
          </a:p>
          <a:p>
            <a:r>
              <a:rPr lang="en-US" sz="2400" dirty="0"/>
              <a:t>Click to answer any missed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FD71D8-312D-44C6-B90E-71697CDC5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8" y="3812447"/>
            <a:ext cx="8229600" cy="23137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CF7508-07FA-4739-A019-033424AA1DFB}"/>
              </a:ext>
            </a:extLst>
          </p:cNvPr>
          <p:cNvSpPr/>
          <p:nvPr/>
        </p:nvSpPr>
        <p:spPr>
          <a:xfrm>
            <a:off x="7315200" y="3812447"/>
            <a:ext cx="1367118" cy="30235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AA734-F377-4047-A2DF-965E5C3EBE6B}"/>
              </a:ext>
            </a:extLst>
          </p:cNvPr>
          <p:cNvSpPr/>
          <p:nvPr/>
        </p:nvSpPr>
        <p:spPr>
          <a:xfrm>
            <a:off x="7391400" y="4343400"/>
            <a:ext cx="1290918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Routine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New Orders Now display at the top</a:t>
            </a:r>
          </a:p>
          <a:p>
            <a:r>
              <a:rPr lang="en-US" sz="2400" dirty="0"/>
              <a:t>STAT Orders automatically “Now”</a:t>
            </a:r>
          </a:p>
          <a:p>
            <a:r>
              <a:rPr lang="en-US" sz="2400" dirty="0"/>
              <a:t>Admit/Observation Orders automatically “Now”</a:t>
            </a:r>
          </a:p>
          <a:p>
            <a:r>
              <a:rPr lang="en-US" sz="2400" dirty="0"/>
              <a:t>Submit &amp; PIN to finish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2D52FB-BDDB-476E-BC64-D1DF42636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60671"/>
            <a:ext cx="8229600" cy="27654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658796-D951-47F6-876C-A8DD9194FD1A}"/>
              </a:ext>
            </a:extLst>
          </p:cNvPr>
          <p:cNvSpPr/>
          <p:nvPr/>
        </p:nvSpPr>
        <p:spPr>
          <a:xfrm>
            <a:off x="457200" y="5257800"/>
            <a:ext cx="8153400" cy="8683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C7E856-CE0C-40B6-A650-53807DAB579E}"/>
              </a:ext>
            </a:extLst>
          </p:cNvPr>
          <p:cNvSpPr/>
          <p:nvPr/>
        </p:nvSpPr>
        <p:spPr>
          <a:xfrm>
            <a:off x="457200" y="5410200"/>
            <a:ext cx="457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B03A5-1B87-4FFE-B18C-54ED29A920BF}"/>
              </a:ext>
            </a:extLst>
          </p:cNvPr>
          <p:cNvSpPr/>
          <p:nvPr/>
        </p:nvSpPr>
        <p:spPr>
          <a:xfrm>
            <a:off x="8229600" y="5410199"/>
            <a:ext cx="3810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E59E45-DCA3-4A72-836F-81AC2BD57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21450"/>
            <a:ext cx="8229600" cy="7047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A3DD52-86BD-4095-800D-94B4ECCC6C58}"/>
              </a:ext>
            </a:extLst>
          </p:cNvPr>
          <p:cNvSpPr/>
          <p:nvPr/>
        </p:nvSpPr>
        <p:spPr>
          <a:xfrm>
            <a:off x="457200" y="5421450"/>
            <a:ext cx="1447800" cy="21734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77DD6C-2774-4C6F-9FB8-5AFF72F89BE1}"/>
              </a:ext>
            </a:extLst>
          </p:cNvPr>
          <p:cNvSpPr/>
          <p:nvPr/>
        </p:nvSpPr>
        <p:spPr>
          <a:xfrm>
            <a:off x="8305800" y="5421450"/>
            <a:ext cx="304800" cy="21734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0FAE40-CC73-4261-ADDB-5199AA930380}"/>
              </a:ext>
            </a:extLst>
          </p:cNvPr>
          <p:cNvSpPr/>
          <p:nvPr/>
        </p:nvSpPr>
        <p:spPr>
          <a:xfrm>
            <a:off x="7315200" y="3360671"/>
            <a:ext cx="1371600" cy="2969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Routine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Telemetry location chosen</a:t>
            </a:r>
          </a:p>
          <a:p>
            <a:pPr lvl="1"/>
            <a:r>
              <a:rPr lang="en-US" sz="2000" dirty="0"/>
              <a:t>Cardiac Monitor order moves from “Transfer Reflex” to “Transfer Orders”</a:t>
            </a:r>
          </a:p>
          <a:p>
            <a:pPr lvl="1"/>
            <a:r>
              <a:rPr lang="en-US" sz="2000" dirty="0"/>
              <a:t>Transfer Orders must be Submitted/Saved a second time</a:t>
            </a:r>
          </a:p>
          <a:p>
            <a:pPr lvl="2"/>
            <a:r>
              <a:rPr lang="en-US" sz="1600" dirty="0"/>
              <a:t>To save the Cardiac Monitor order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90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467600" cy="12954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51175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You should have been scheduled for 1 on 1 training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Please call (410)535-8260 or email </a:t>
            </a:r>
            <a:r>
              <a:rPr lang="en-US" dirty="0">
                <a:hlinkClick r:id="rId3"/>
              </a:rPr>
              <a:t>glenn.heaney@calverthealthmed.org</a:t>
            </a:r>
            <a:r>
              <a:rPr lang="en-US" dirty="0"/>
              <a:t> if you have questions</a:t>
            </a:r>
          </a:p>
        </p:txBody>
      </p:sp>
    </p:spTree>
    <p:extLst>
      <p:ext uri="{BB962C8B-B14F-4D97-AF65-F5344CB8AC3E}">
        <p14:creationId xmlns:p14="http://schemas.microsoft.com/office/powerpoint/2010/main" val="158368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</a:t>
            </a:r>
            <a:br>
              <a:rPr lang="en-US" dirty="0"/>
            </a:br>
            <a:r>
              <a:rPr lang="en-US" dirty="0"/>
              <a:t>Entering Orders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Expanse combined Orders, Medications (&amp; Fluids) and Order Sets into a single search</a:t>
            </a:r>
          </a:p>
          <a:p>
            <a:r>
              <a:rPr lang="en-US" dirty="0"/>
              <a:t>The Favorites/Orders/Sets buttons are display options</a:t>
            </a:r>
          </a:p>
          <a:p>
            <a:r>
              <a:rPr lang="en-US" dirty="0"/>
              <a:t>“Process Orders” serves no real purpose (adds clicks)</a:t>
            </a:r>
          </a:p>
          <a:p>
            <a:pPr lvl="1"/>
            <a:r>
              <a:rPr lang="en-US" dirty="0"/>
              <a:t>This was basic needed functionality for 6.15 and Expanse Desktop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F4A876-6807-4282-A047-FE17BC079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998" y="3219421"/>
            <a:ext cx="2534004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0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2CB5C0-15D3-47C9-A40D-F5BA5B15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Order Screen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8D924-33BB-4290-920C-84000C865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Headers and Options on Enter Orders Screen</a:t>
            </a:r>
          </a:p>
        </p:txBody>
      </p:sp>
    </p:spTree>
    <p:extLst>
      <p:ext uri="{BB962C8B-B14F-4D97-AF65-F5344CB8AC3E}">
        <p14:creationId xmlns:p14="http://schemas.microsoft.com/office/powerpoint/2010/main" val="317992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D8053-ADC7-44F9-A157-49F0488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Favorites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1C79-6CC9-4BE1-A2C7-8A2105C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Favorites (By Category) – </a:t>
            </a:r>
            <a:r>
              <a:rPr lang="en-US" sz="2400" dirty="0">
                <a:solidFill>
                  <a:schemeClr val="bg2"/>
                </a:solidFill>
              </a:rPr>
              <a:t>Grey</a:t>
            </a:r>
            <a:r>
              <a:rPr lang="en-US" sz="2400" dirty="0"/>
              <a:t> indicates already selected</a:t>
            </a:r>
          </a:p>
          <a:p>
            <a:r>
              <a:rPr lang="en-US" sz="2400" dirty="0"/>
              <a:t>As more orders are made favorites, they are organized into more categories</a:t>
            </a:r>
          </a:p>
          <a:p>
            <a:r>
              <a:rPr lang="en-US" sz="2400" dirty="0"/>
              <a:t>Yellow stars indicate favorites (White – not favorites)</a:t>
            </a:r>
          </a:p>
          <a:p>
            <a:pPr lvl="1"/>
            <a:r>
              <a:rPr lang="en-US" sz="2000" dirty="0"/>
              <a:t>Clicking the star changes the status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D04F73-10E7-4C37-A7EA-0CC531D86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34599"/>
            <a:ext cx="8229600" cy="18915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C1BBD3-004C-4F3D-B310-4225AE9BA1F4}"/>
              </a:ext>
            </a:extLst>
          </p:cNvPr>
          <p:cNvSpPr/>
          <p:nvPr/>
        </p:nvSpPr>
        <p:spPr>
          <a:xfrm>
            <a:off x="8305800" y="4800600"/>
            <a:ext cx="228600" cy="13255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11603</TotalTime>
  <Words>2464</Words>
  <Application>Microsoft Office PowerPoint</Application>
  <PresentationFormat>On-screen Show (4:3)</PresentationFormat>
  <Paragraphs>412</Paragraphs>
  <Slides>67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Arial</vt:lpstr>
      <vt:lpstr>Calibri</vt:lpstr>
      <vt:lpstr>Office Theme</vt:lpstr>
      <vt:lpstr>MEDITECH Expanse Orders</vt:lpstr>
      <vt:lpstr>Contents</vt:lpstr>
      <vt:lpstr>Headers</vt:lpstr>
      <vt:lpstr>PowerPoint Presentation</vt:lpstr>
      <vt:lpstr>Introduction</vt:lpstr>
      <vt:lpstr>Orders</vt:lpstr>
      <vt:lpstr>Recap Entering Orders</vt:lpstr>
      <vt:lpstr>Enter Order Screen</vt:lpstr>
      <vt:lpstr>Favorites</vt:lpstr>
      <vt:lpstr>Orders View *Rarely useful*</vt:lpstr>
      <vt:lpstr>Sets View</vt:lpstr>
      <vt:lpstr>Search</vt:lpstr>
      <vt:lpstr>Filter Options Rarely Changed</vt:lpstr>
      <vt:lpstr>A Basic order</vt:lpstr>
      <vt:lpstr>Selecting Frequencies</vt:lpstr>
      <vt:lpstr>Date/Time Selection</vt:lpstr>
      <vt:lpstr>Date/Time Selection</vt:lpstr>
      <vt:lpstr>Series Options</vt:lpstr>
      <vt:lpstr>Details Dropdown</vt:lpstr>
      <vt:lpstr>Order Screen Features</vt:lpstr>
      <vt:lpstr>Submit Screen</vt:lpstr>
      <vt:lpstr>A Medication Order</vt:lpstr>
      <vt:lpstr>Medication Orders</vt:lpstr>
      <vt:lpstr>Medication Orders</vt:lpstr>
      <vt:lpstr>Medication Orders</vt:lpstr>
      <vt:lpstr>Medication Orders</vt:lpstr>
      <vt:lpstr>Medication Orders</vt:lpstr>
      <vt:lpstr>Medication Orders Details View</vt:lpstr>
      <vt:lpstr>Medication Orders Details View</vt:lpstr>
      <vt:lpstr>Medication Order Flags</vt:lpstr>
      <vt:lpstr>Medication Orders IV Fluids</vt:lpstr>
      <vt:lpstr>Medication Orders IV Fluids</vt:lpstr>
      <vt:lpstr>Medication Orders Stop Date</vt:lpstr>
      <vt:lpstr>Medication Orders Stop Date</vt:lpstr>
      <vt:lpstr>Order sets</vt:lpstr>
      <vt:lpstr>Order Sets</vt:lpstr>
      <vt:lpstr>Order Sets</vt:lpstr>
      <vt:lpstr>Order Sets</vt:lpstr>
      <vt:lpstr>Order Sets</vt:lpstr>
      <vt:lpstr>Order Sets</vt:lpstr>
      <vt:lpstr>Order Sets</vt:lpstr>
      <vt:lpstr>Order Sets</vt:lpstr>
      <vt:lpstr>Order Sets</vt:lpstr>
      <vt:lpstr>Order Sets Diet</vt:lpstr>
      <vt:lpstr>Order Sets Diet</vt:lpstr>
      <vt:lpstr>Order Sets Medication Orders within</vt:lpstr>
      <vt:lpstr>Order Sets VTE Predictive Score</vt:lpstr>
      <vt:lpstr>Order Sets Adult Admission Protocols</vt:lpstr>
      <vt:lpstr>Order Sets</vt:lpstr>
      <vt:lpstr>Order Sets</vt:lpstr>
      <vt:lpstr>Transfer routine</vt:lpstr>
      <vt:lpstr>Transfer Routine</vt:lpstr>
      <vt:lpstr>Transfer Routine The Transfer Order</vt:lpstr>
      <vt:lpstr>Transfer Routine</vt:lpstr>
      <vt:lpstr>Transfer Routine The Transfer Order - Problem</vt:lpstr>
      <vt:lpstr>Transfer Routine Existing Orders</vt:lpstr>
      <vt:lpstr>Transfer Routine Existing Orders</vt:lpstr>
      <vt:lpstr>Transfer Routine Admission Med Reconciliation</vt:lpstr>
      <vt:lpstr>Transfer Routine Admission Med Reconciliation</vt:lpstr>
      <vt:lpstr>Transfer Routine Admission Med Reconciliation</vt:lpstr>
      <vt:lpstr>Transfer Routine Admission Med Reconciliation</vt:lpstr>
      <vt:lpstr>Transfer Routine New Orders</vt:lpstr>
      <vt:lpstr>Transfer Routine Resolve Conflicts</vt:lpstr>
      <vt:lpstr>Transfer Routine New Orders</vt:lpstr>
      <vt:lpstr>Transfer Routine</vt:lpstr>
      <vt:lpstr>Transfer Routine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BRADY, AMY</dc:creator>
  <cp:lastModifiedBy>Heaney, Glenn</cp:lastModifiedBy>
  <cp:revision>96</cp:revision>
  <dcterms:created xsi:type="dcterms:W3CDTF">2017-08-29T20:48:32Z</dcterms:created>
  <dcterms:modified xsi:type="dcterms:W3CDTF">2022-01-14T17:28:00Z</dcterms:modified>
</cp:coreProperties>
</file>